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4" r:id="rId3"/>
    <p:sldId id="348" r:id="rId4"/>
    <p:sldId id="335" r:id="rId5"/>
    <p:sldId id="336" r:id="rId6"/>
    <p:sldId id="337" r:id="rId7"/>
    <p:sldId id="339" r:id="rId8"/>
    <p:sldId id="340" r:id="rId9"/>
    <p:sldId id="341" r:id="rId10"/>
    <p:sldId id="342" r:id="rId11"/>
    <p:sldId id="347" r:id="rId12"/>
    <p:sldId id="344" r:id="rId13"/>
    <p:sldId id="349" r:id="rId14"/>
    <p:sldId id="345" r:id="rId15"/>
    <p:sldId id="350" r:id="rId16"/>
    <p:sldId id="351" r:id="rId17"/>
    <p:sldId id="346" r:id="rId18"/>
    <p:sldId id="352" r:id="rId19"/>
    <p:sldId id="353" r:id="rId20"/>
    <p:sldId id="355" r:id="rId21"/>
  </p:sldIdLst>
  <p:sldSz cx="9906000" cy="6858000" type="A4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5D474C-1AAC-4197-971D-CB247C82A253}">
          <p14:sldIdLst>
            <p14:sldId id="256"/>
          </p14:sldIdLst>
        </p14:section>
        <p14:section name="Untitled Section" id="{095A2738-5B64-4466-AEBF-9EA1C12D53A8}">
          <p14:sldIdLst>
            <p14:sldId id="334"/>
            <p14:sldId id="348"/>
            <p14:sldId id="335"/>
            <p14:sldId id="336"/>
            <p14:sldId id="337"/>
            <p14:sldId id="339"/>
            <p14:sldId id="340"/>
            <p14:sldId id="341"/>
            <p14:sldId id="342"/>
            <p14:sldId id="347"/>
            <p14:sldId id="344"/>
            <p14:sldId id="349"/>
            <p14:sldId id="345"/>
            <p14:sldId id="350"/>
            <p14:sldId id="351"/>
            <p14:sldId id="346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819"/>
    <a:srgbClr val="005F8C"/>
    <a:srgbClr val="0000FF"/>
    <a:srgbClr val="0E3192"/>
    <a:srgbClr val="FF9933"/>
    <a:srgbClr val="D7EAF5"/>
    <a:srgbClr val="4EBCCE"/>
    <a:srgbClr val="263ED0"/>
    <a:srgbClr val="80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85600" autoAdjust="0"/>
  </p:normalViewPr>
  <p:slideViewPr>
    <p:cSldViewPr snapToObjects="1">
      <p:cViewPr varScale="1">
        <p:scale>
          <a:sx n="82" d="100"/>
          <a:sy n="82" d="100"/>
        </p:scale>
        <p:origin x="108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0096F-A26E-4E51-8316-A46F4E985995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LID4096"/>
        </a:p>
      </dgm:t>
    </dgm:pt>
    <dgm:pt modelId="{585F22EF-7DFE-4914-AB76-B29C100F2D70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449AC7-D271-411B-B589-5E2BD86E7876}" type="parTrans" cxnId="{D90BF3B2-13C9-4FE3-A5F8-C43D3B4667FD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D3CB0B-27DD-48B7-9E7E-CD60B07E097D}" type="sibTrans" cxnId="{D90BF3B2-13C9-4FE3-A5F8-C43D3B4667FD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CBB1B6-D9EF-47E1-9FAA-C0719CB55DA2}">
      <dgm:prSet phldrT="[Text]" custT="1"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de-DE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Need for an Autonomous Vehicle.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435FA0-C480-453F-97F4-0BAE9969E6C3}" type="parTrans" cxnId="{C27DB5F2-7306-4B9B-B5CA-D0203D871EE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49FD11-AAB5-467C-BFE5-00747C1EA00E}" type="sibTrans" cxnId="{C27DB5F2-7306-4B9B-B5CA-D0203D871EE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F2CA30-0F4C-4663-B422-60454327145A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Neural Network-Based models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DAC85C-CAAC-4585-8C5E-B95EFC5A5790}" type="parTrans" cxnId="{D7C3B69D-9D2F-4CC5-BB5A-B964F6966BE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C2B685-3B70-4377-9963-264AB36BCED9}" type="sibTrans" cxnId="{D7C3B69D-9D2F-4CC5-BB5A-B964F6966BE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C4FCF3-970B-4956-BEB6-890F6846D96F}">
      <dgm:prSet phldrT="[Text]" custT="1"/>
      <dgm:spPr/>
      <dgm:t>
        <a:bodyPr/>
        <a:lstStyle/>
        <a:p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Different types of Neural Network based models.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B108B7-681F-443E-9F40-BA197F6E9CEA}" type="parTrans" cxnId="{B0320A8D-C8E3-4C79-9AC5-AB2C91938F5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4380CB-76AF-4B51-8172-559772FC7E49}" type="sibTrans" cxnId="{B0320A8D-C8E3-4C79-9AC5-AB2C91938F5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DB885-B4BB-4FB9-A5EB-1B8228C55CE5}">
      <dgm:prSet custT="1"/>
      <dgm:spPr/>
      <dgm:t>
        <a:bodyPr/>
        <a:lstStyle/>
        <a:p>
          <a:r>
            <a:rPr lang="de-DE" sz="1600" b="0">
              <a:latin typeface="Times New Roman" panose="02020603050405020304" pitchFamily="18" charset="0"/>
              <a:cs typeface="Times New Roman" panose="02020603050405020304" pitchFamily="18" charset="0"/>
            </a:rPr>
            <a:t>Principle of Motion Prediction.</a:t>
          </a:r>
          <a:endParaRPr lang="de-DE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13BF42-B1D1-45CF-893B-6CCCD842DBA9}" type="parTrans" cxnId="{2BDABFFD-F6F2-42C7-8105-F4DBFBDA94D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419B55-E32D-472B-8E7F-5B4FB75C6DFF}" type="sibTrans" cxnId="{2BDABFFD-F6F2-42C7-8105-F4DBFBDA94D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CCBF74-AEC4-477C-8155-F0A543760A7F}">
      <dgm:prSet custT="1"/>
      <dgm:spPr/>
      <dgm:t>
        <a:bodyPr/>
        <a:lstStyle/>
        <a:p>
          <a:r>
            <a:rPr lang="de-DE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Types of Motion Prediction Methods.</a:t>
          </a:r>
        </a:p>
      </dgm:t>
    </dgm:pt>
    <dgm:pt modelId="{E9457B85-3F3C-4EDA-9B2A-9B9E0682F184}" type="parTrans" cxnId="{6AD43C99-80FB-4E6A-A220-151067FDFDA9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DC1C2E-FC01-41F3-BB0A-E862FF3E1BEE}" type="sibTrans" cxnId="{6AD43C99-80FB-4E6A-A220-151067FDFDA9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D1FF2C-A302-4BE9-9DF1-D45E431ACD1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Analysis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3EDCC6-2D18-423B-A80B-5AEDDCAEB346}" type="parTrans" cxnId="{689E4856-100D-4D80-A6A6-81D24AD7F1B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7547D7-0B82-4A19-ABB0-730B9E3FFA63}" type="sibTrans" cxnId="{689E4856-100D-4D80-A6A6-81D24AD7F1B0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61A1BD-8D0E-4594-8BA6-B28622A10642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DBDF0E-BD68-4BD1-9C0F-2A377DE0EAC2}" type="parTrans" cxnId="{429DB197-C8FB-4A45-A57A-6B2E92FDD04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DA3C4A-5C56-470F-AC46-096359E3D7ED}" type="sibTrans" cxnId="{429DB197-C8FB-4A45-A57A-6B2E92FDD04E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D1870D-95F6-40DA-8263-E31E029E8426}">
      <dgm:prSet phldrT="[Text]" custT="1"/>
      <dgm:spPr/>
      <dgm:t>
        <a:bodyPr/>
        <a:lstStyle/>
        <a:p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Method Used To Train The Neural Network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2A0542-1345-45DD-B210-4C51831F5509}" type="sibTrans" cxnId="{C562045B-4B48-4AA2-87F9-93FFF6366C8A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D1679B-3065-4F08-B220-5CB89445FC77}" type="parTrans" cxnId="{C562045B-4B48-4AA2-87F9-93FFF6366C8A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0D5A41-DC4A-4DD0-BBEF-6DE955A9C2AE}">
      <dgm:prSet custT="1"/>
      <dgm:spPr/>
      <dgm:t>
        <a:bodyPr/>
        <a:lstStyle/>
        <a:p>
          <a:r>
            <a:rPr lang="en-US" sz="1600" b="0">
              <a:latin typeface="Times New Roman" panose="02020603050405020304" pitchFamily="18" charset="0"/>
              <a:cs typeface="Times New Roman" panose="02020603050405020304" pitchFamily="18" charset="0"/>
            </a:rPr>
            <a:t>FCN Keras Model and LSTM Model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FC7107-2853-4BCE-8CC1-8A0D52CC6518}" type="parTrans" cxnId="{F90B3761-6421-42FD-88E6-F896A9E5975A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A44A9C-6117-405A-92B0-EFE8FE1B54F1}" type="sibTrans" cxnId="{F90B3761-6421-42FD-88E6-F896A9E5975A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E5F139-29C9-45C3-9D36-690D06ACA3E7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Dataset used for seminar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B6DF-6F8D-4A42-A6A6-926164BBFFB9}" type="parTrans" cxnId="{537691FB-3F86-438A-B2D1-55ED0CAF5E56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D2EAC2-AD22-430D-9EE9-7091571573D1}" type="sibTrans" cxnId="{537691FB-3F86-438A-B2D1-55ED0CAF5E56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7C3A5A-63BB-44EA-B426-4537FEA30916}">
      <dgm:prSet custT="1"/>
      <dgm:spPr/>
      <dgm:t>
        <a:bodyPr/>
        <a:lstStyle/>
        <a:p>
          <a:r>
            <a:rPr lang="de-DE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Description </a:t>
          </a:r>
          <a:endParaRPr lang="LID4096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DCC3E3-E69B-4D3A-8601-7F579E0A35BD}" type="parTrans" cxnId="{29C1D62F-96A5-4A58-B3D3-755BE9FD2EF2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3457F8-BC5B-4721-B937-97DACB51D459}" type="sibTrans" cxnId="{29C1D62F-96A5-4A58-B3D3-755BE9FD2EF2}">
      <dgm:prSet/>
      <dgm:spPr/>
      <dgm:t>
        <a:bodyPr/>
        <a:lstStyle/>
        <a:p>
          <a:endParaRPr lang="LID4096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538B8B-391C-49F2-BE31-12E0D66D60E6}" type="pres">
      <dgm:prSet presAssocID="{61A0096F-A26E-4E51-8316-A46F4E985995}" presName="linear" presStyleCnt="0">
        <dgm:presLayoutVars>
          <dgm:animLvl val="lvl"/>
          <dgm:resizeHandles val="exact"/>
        </dgm:presLayoutVars>
      </dgm:prSet>
      <dgm:spPr/>
    </dgm:pt>
    <dgm:pt modelId="{A28ACEB1-D7EB-45BD-872A-2C9943F062C3}" type="pres">
      <dgm:prSet presAssocID="{327C3A5A-63BB-44EA-B426-4537FEA3091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F01D421-19F6-40E0-AE7A-5D7C3EA6D333}" type="pres">
      <dgm:prSet presAssocID="{5D3457F8-BC5B-4721-B937-97DACB51D459}" presName="spacer" presStyleCnt="0"/>
      <dgm:spPr/>
    </dgm:pt>
    <dgm:pt modelId="{4E537E47-12DC-4089-BAB8-C47213DAA93F}" type="pres">
      <dgm:prSet presAssocID="{585F22EF-7DFE-4914-AB76-B29C100F2D7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D11A86B-3FFA-428B-B8D8-B2BE1E89A236}" type="pres">
      <dgm:prSet presAssocID="{585F22EF-7DFE-4914-AB76-B29C100F2D70}" presName="childText" presStyleLbl="revTx" presStyleIdx="0" presStyleCnt="3">
        <dgm:presLayoutVars>
          <dgm:bulletEnabled val="1"/>
        </dgm:presLayoutVars>
      </dgm:prSet>
      <dgm:spPr/>
    </dgm:pt>
    <dgm:pt modelId="{D6C33A2A-0C64-40B6-9612-2A8F0806396E}" type="pres">
      <dgm:prSet presAssocID="{7AE5F139-29C9-45C3-9D36-690D06ACA3E7}" presName="parentText" presStyleLbl="node1" presStyleIdx="2" presStyleCnt="6" custScaleY="100973">
        <dgm:presLayoutVars>
          <dgm:chMax val="0"/>
          <dgm:bulletEnabled val="1"/>
        </dgm:presLayoutVars>
      </dgm:prSet>
      <dgm:spPr/>
    </dgm:pt>
    <dgm:pt modelId="{75D2EFE9-2A1B-467D-9A0B-5CED51BD02D5}" type="pres">
      <dgm:prSet presAssocID="{CFD2EAC2-AD22-430D-9EE9-7091571573D1}" presName="spacer" presStyleCnt="0"/>
      <dgm:spPr/>
    </dgm:pt>
    <dgm:pt modelId="{27FBFAA6-B0B6-4C08-9507-B471FC040A63}" type="pres">
      <dgm:prSet presAssocID="{1BF2CA30-0F4C-4663-B422-60454327145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9570D3F-C633-4312-9F40-C830D476FAE8}" type="pres">
      <dgm:prSet presAssocID="{1BF2CA30-0F4C-4663-B422-60454327145A}" presName="childText" presStyleLbl="revTx" presStyleIdx="1" presStyleCnt="3">
        <dgm:presLayoutVars>
          <dgm:bulletEnabled val="1"/>
        </dgm:presLayoutVars>
      </dgm:prSet>
      <dgm:spPr/>
    </dgm:pt>
    <dgm:pt modelId="{689D629F-BF96-4171-98C1-6A970DA3EE01}" type="pres">
      <dgm:prSet presAssocID="{19D1FF2C-A302-4BE9-9DF1-D45E431ACD1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D32E1B2-C605-462A-B983-3854FD443152}" type="pres">
      <dgm:prSet presAssocID="{19D1FF2C-A302-4BE9-9DF1-D45E431ACD17}" presName="childText" presStyleLbl="revTx" presStyleIdx="2" presStyleCnt="3">
        <dgm:presLayoutVars>
          <dgm:bulletEnabled val="1"/>
        </dgm:presLayoutVars>
      </dgm:prSet>
      <dgm:spPr/>
    </dgm:pt>
    <dgm:pt modelId="{7FE0811D-6D32-49C5-9943-A869F672937A}" type="pres">
      <dgm:prSet presAssocID="{5361A1BD-8D0E-4594-8BA6-B28622A1064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7DA505-109F-411C-BADA-D70D2FB7CC65}" type="presOf" srcId="{327C3A5A-63BB-44EA-B426-4537FEA30916}" destId="{A28ACEB1-D7EB-45BD-872A-2C9943F062C3}" srcOrd="0" destOrd="0" presId="urn:microsoft.com/office/officeart/2005/8/layout/vList2"/>
    <dgm:cxn modelId="{D07B042A-F0EA-4559-87D5-8169504A50FD}" type="presOf" srcId="{1BF2CA30-0F4C-4663-B422-60454327145A}" destId="{27FBFAA6-B0B6-4C08-9507-B471FC040A63}" srcOrd="0" destOrd="0" presId="urn:microsoft.com/office/officeart/2005/8/layout/vList2"/>
    <dgm:cxn modelId="{8B69802F-8711-4045-A1F2-78473EFD08AD}" type="presOf" srcId="{61A0096F-A26E-4E51-8316-A46F4E985995}" destId="{AB538B8B-391C-49F2-BE31-12E0D66D60E6}" srcOrd="0" destOrd="0" presId="urn:microsoft.com/office/officeart/2005/8/layout/vList2"/>
    <dgm:cxn modelId="{29C1D62F-96A5-4A58-B3D3-755BE9FD2EF2}" srcId="{61A0096F-A26E-4E51-8316-A46F4E985995}" destId="{327C3A5A-63BB-44EA-B426-4537FEA30916}" srcOrd="0" destOrd="0" parTransId="{01DCC3E3-E69B-4D3A-8601-7F579E0A35BD}" sibTransId="{5D3457F8-BC5B-4721-B937-97DACB51D459}"/>
    <dgm:cxn modelId="{C562045B-4B48-4AA2-87F9-93FFF6366C8A}" srcId="{19D1FF2C-A302-4BE9-9DF1-D45E431ACD17}" destId="{C6D1870D-95F6-40DA-8263-E31E029E8426}" srcOrd="0" destOrd="0" parTransId="{8ED1679B-3065-4F08-B220-5CB89445FC77}" sibTransId="{A32A0542-1345-45DD-B210-4C51831F5509}"/>
    <dgm:cxn modelId="{F90B3761-6421-42FD-88E6-F896A9E5975A}" srcId="{19D1FF2C-A302-4BE9-9DF1-D45E431ACD17}" destId="{800D5A41-DC4A-4DD0-BBEF-6DE955A9C2AE}" srcOrd="1" destOrd="0" parTransId="{1BFC7107-2853-4BCE-8CC1-8A0D52CC6518}" sibTransId="{65A44A9C-6117-405A-92B0-EFE8FE1B54F1}"/>
    <dgm:cxn modelId="{689E4856-100D-4D80-A6A6-81D24AD7F1B0}" srcId="{61A0096F-A26E-4E51-8316-A46F4E985995}" destId="{19D1FF2C-A302-4BE9-9DF1-D45E431ACD17}" srcOrd="4" destOrd="0" parTransId="{5B3EDCC6-2D18-423B-A80B-5AEDDCAEB346}" sibTransId="{3D7547D7-0B82-4A19-ABB0-730B9E3FFA63}"/>
    <dgm:cxn modelId="{5F40F556-F1AD-45D0-8AF4-8E54F0EAE717}" type="presOf" srcId="{5361A1BD-8D0E-4594-8BA6-B28622A10642}" destId="{7FE0811D-6D32-49C5-9943-A869F672937A}" srcOrd="0" destOrd="0" presId="urn:microsoft.com/office/officeart/2005/8/layout/vList2"/>
    <dgm:cxn modelId="{3FDA8E5A-7944-4049-BE23-A11736F505C5}" type="presOf" srcId="{585F22EF-7DFE-4914-AB76-B29C100F2D70}" destId="{4E537E47-12DC-4089-BAB8-C47213DAA93F}" srcOrd="0" destOrd="0" presId="urn:microsoft.com/office/officeart/2005/8/layout/vList2"/>
    <dgm:cxn modelId="{0CA13483-67E6-4C2A-8DBB-9D25A2769F19}" type="presOf" srcId="{70C4FCF3-970B-4956-BEB6-890F6846D96F}" destId="{69570D3F-C633-4312-9F40-C830D476FAE8}" srcOrd="0" destOrd="0" presId="urn:microsoft.com/office/officeart/2005/8/layout/vList2"/>
    <dgm:cxn modelId="{5CF5C089-A77A-42DA-96CE-3C4C0A9AE9DD}" type="presOf" srcId="{B1CBB1B6-D9EF-47E1-9FAA-C0719CB55DA2}" destId="{FD11A86B-3FFA-428B-B8D8-B2BE1E89A236}" srcOrd="0" destOrd="0" presId="urn:microsoft.com/office/officeart/2005/8/layout/vList2"/>
    <dgm:cxn modelId="{B0320A8D-C8E3-4C79-9AC5-AB2C91938F5E}" srcId="{1BF2CA30-0F4C-4663-B422-60454327145A}" destId="{70C4FCF3-970B-4956-BEB6-890F6846D96F}" srcOrd="0" destOrd="0" parTransId="{60B108B7-681F-443E-9F40-BA197F6E9CEA}" sibTransId="{3D4380CB-76AF-4B51-8172-559772FC7E49}"/>
    <dgm:cxn modelId="{429DB197-C8FB-4A45-A57A-6B2E92FDD04E}" srcId="{61A0096F-A26E-4E51-8316-A46F4E985995}" destId="{5361A1BD-8D0E-4594-8BA6-B28622A10642}" srcOrd="5" destOrd="0" parTransId="{5DDBDF0E-BD68-4BD1-9C0F-2A377DE0EAC2}" sibTransId="{23DA3C4A-5C56-470F-AC46-096359E3D7ED}"/>
    <dgm:cxn modelId="{6AD43C99-80FB-4E6A-A220-151067FDFDA9}" srcId="{585F22EF-7DFE-4914-AB76-B29C100F2D70}" destId="{D5CCBF74-AEC4-477C-8155-F0A543760A7F}" srcOrd="2" destOrd="0" parTransId="{E9457B85-3F3C-4EDA-9B2A-9B9E0682F184}" sibTransId="{FBDC1C2E-FC01-41F3-BB0A-E862FF3E1BEE}"/>
    <dgm:cxn modelId="{D7C3B69D-9D2F-4CC5-BB5A-B964F6966BE0}" srcId="{61A0096F-A26E-4E51-8316-A46F4E985995}" destId="{1BF2CA30-0F4C-4663-B422-60454327145A}" srcOrd="3" destOrd="0" parTransId="{26DAC85C-CAAC-4585-8C5E-B95EFC5A5790}" sibTransId="{A1C2B685-3B70-4377-9963-264AB36BCED9}"/>
    <dgm:cxn modelId="{F2E1BCB1-3983-4D24-BC44-9A62E03B42ED}" type="presOf" srcId="{9A3DB885-B4BB-4FB9-A5EB-1B8228C55CE5}" destId="{FD11A86B-3FFA-428B-B8D8-B2BE1E89A236}" srcOrd="0" destOrd="1" presId="urn:microsoft.com/office/officeart/2005/8/layout/vList2"/>
    <dgm:cxn modelId="{D90BF3B2-13C9-4FE3-A5F8-C43D3B4667FD}" srcId="{61A0096F-A26E-4E51-8316-A46F4E985995}" destId="{585F22EF-7DFE-4914-AB76-B29C100F2D70}" srcOrd="1" destOrd="0" parTransId="{88449AC7-D271-411B-B589-5E2BD86E7876}" sibTransId="{D9D3CB0B-27DD-48B7-9E7E-CD60B07E097D}"/>
    <dgm:cxn modelId="{87438BD3-578F-46A0-A365-6E73CBE4439D}" type="presOf" srcId="{D5CCBF74-AEC4-477C-8155-F0A543760A7F}" destId="{FD11A86B-3FFA-428B-B8D8-B2BE1E89A236}" srcOrd="0" destOrd="2" presId="urn:microsoft.com/office/officeart/2005/8/layout/vList2"/>
    <dgm:cxn modelId="{C27DB5F2-7306-4B9B-B5CA-D0203D871EEE}" srcId="{585F22EF-7DFE-4914-AB76-B29C100F2D70}" destId="{B1CBB1B6-D9EF-47E1-9FAA-C0719CB55DA2}" srcOrd="0" destOrd="0" parTransId="{9F435FA0-C480-453F-97F4-0BAE9969E6C3}" sibTransId="{2049FD11-AAB5-467C-BFE5-00747C1EA00E}"/>
    <dgm:cxn modelId="{5E8332F3-E385-464B-BC59-4DDE4EA694E2}" type="presOf" srcId="{19D1FF2C-A302-4BE9-9DF1-D45E431ACD17}" destId="{689D629F-BF96-4171-98C1-6A970DA3EE01}" srcOrd="0" destOrd="0" presId="urn:microsoft.com/office/officeart/2005/8/layout/vList2"/>
    <dgm:cxn modelId="{7F506DF7-2AB5-425A-B612-758B3D9EBC12}" type="presOf" srcId="{C6D1870D-95F6-40DA-8263-E31E029E8426}" destId="{ED32E1B2-C605-462A-B983-3854FD443152}" srcOrd="0" destOrd="0" presId="urn:microsoft.com/office/officeart/2005/8/layout/vList2"/>
    <dgm:cxn modelId="{C9D171FA-FC0E-45F1-B953-D98C032BEAA2}" type="presOf" srcId="{800D5A41-DC4A-4DD0-BBEF-6DE955A9C2AE}" destId="{ED32E1B2-C605-462A-B983-3854FD443152}" srcOrd="0" destOrd="1" presId="urn:microsoft.com/office/officeart/2005/8/layout/vList2"/>
    <dgm:cxn modelId="{6E2CB2FA-5AC4-4810-8F1D-BFDF1BC04B6B}" type="presOf" srcId="{7AE5F139-29C9-45C3-9D36-690D06ACA3E7}" destId="{D6C33A2A-0C64-40B6-9612-2A8F0806396E}" srcOrd="0" destOrd="0" presId="urn:microsoft.com/office/officeart/2005/8/layout/vList2"/>
    <dgm:cxn modelId="{537691FB-3F86-438A-B2D1-55ED0CAF5E56}" srcId="{61A0096F-A26E-4E51-8316-A46F4E985995}" destId="{7AE5F139-29C9-45C3-9D36-690D06ACA3E7}" srcOrd="2" destOrd="0" parTransId="{73B5B6DF-6F8D-4A42-A6A6-926164BBFFB9}" sibTransId="{CFD2EAC2-AD22-430D-9EE9-7091571573D1}"/>
    <dgm:cxn modelId="{2BDABFFD-F6F2-42C7-8105-F4DBFBDA94D0}" srcId="{585F22EF-7DFE-4914-AB76-B29C100F2D70}" destId="{9A3DB885-B4BB-4FB9-A5EB-1B8228C55CE5}" srcOrd="1" destOrd="0" parTransId="{A713BF42-B1D1-45CF-893B-6CCCD842DBA9}" sibTransId="{D7419B55-E32D-472B-8E7F-5B4FB75C6DFF}"/>
    <dgm:cxn modelId="{B5D508CC-89B1-46C8-9982-A6026CB8E9F9}" type="presParOf" srcId="{AB538B8B-391C-49F2-BE31-12E0D66D60E6}" destId="{A28ACEB1-D7EB-45BD-872A-2C9943F062C3}" srcOrd="0" destOrd="0" presId="urn:microsoft.com/office/officeart/2005/8/layout/vList2"/>
    <dgm:cxn modelId="{00A1C825-2DD3-4374-A2BA-9E4452D68754}" type="presParOf" srcId="{AB538B8B-391C-49F2-BE31-12E0D66D60E6}" destId="{BF01D421-19F6-40E0-AE7A-5D7C3EA6D333}" srcOrd="1" destOrd="0" presId="urn:microsoft.com/office/officeart/2005/8/layout/vList2"/>
    <dgm:cxn modelId="{39E621A5-28F0-45D6-B182-2D83C69A1FE3}" type="presParOf" srcId="{AB538B8B-391C-49F2-BE31-12E0D66D60E6}" destId="{4E537E47-12DC-4089-BAB8-C47213DAA93F}" srcOrd="2" destOrd="0" presId="urn:microsoft.com/office/officeart/2005/8/layout/vList2"/>
    <dgm:cxn modelId="{76A047B2-658E-4D30-8111-6B5FE06F0CA8}" type="presParOf" srcId="{AB538B8B-391C-49F2-BE31-12E0D66D60E6}" destId="{FD11A86B-3FFA-428B-B8D8-B2BE1E89A236}" srcOrd="3" destOrd="0" presId="urn:microsoft.com/office/officeart/2005/8/layout/vList2"/>
    <dgm:cxn modelId="{E37E1FF1-EEA1-4908-935C-78943C9C44F4}" type="presParOf" srcId="{AB538B8B-391C-49F2-BE31-12E0D66D60E6}" destId="{D6C33A2A-0C64-40B6-9612-2A8F0806396E}" srcOrd="4" destOrd="0" presId="urn:microsoft.com/office/officeart/2005/8/layout/vList2"/>
    <dgm:cxn modelId="{665D91E7-86D7-4A79-B1C1-145F8E0EFF8A}" type="presParOf" srcId="{AB538B8B-391C-49F2-BE31-12E0D66D60E6}" destId="{75D2EFE9-2A1B-467D-9A0B-5CED51BD02D5}" srcOrd="5" destOrd="0" presId="urn:microsoft.com/office/officeart/2005/8/layout/vList2"/>
    <dgm:cxn modelId="{3C519CFC-9B55-4CCC-A410-F1FA55D16655}" type="presParOf" srcId="{AB538B8B-391C-49F2-BE31-12E0D66D60E6}" destId="{27FBFAA6-B0B6-4C08-9507-B471FC040A63}" srcOrd="6" destOrd="0" presId="urn:microsoft.com/office/officeart/2005/8/layout/vList2"/>
    <dgm:cxn modelId="{98FB0998-AA6C-403E-9997-92576F70B74E}" type="presParOf" srcId="{AB538B8B-391C-49F2-BE31-12E0D66D60E6}" destId="{69570D3F-C633-4312-9F40-C830D476FAE8}" srcOrd="7" destOrd="0" presId="urn:microsoft.com/office/officeart/2005/8/layout/vList2"/>
    <dgm:cxn modelId="{C7DDC708-CC9B-4814-B1B5-5A9BCF664460}" type="presParOf" srcId="{AB538B8B-391C-49F2-BE31-12E0D66D60E6}" destId="{689D629F-BF96-4171-98C1-6A970DA3EE01}" srcOrd="8" destOrd="0" presId="urn:microsoft.com/office/officeart/2005/8/layout/vList2"/>
    <dgm:cxn modelId="{B0D0B28F-6F7D-4F7D-8F11-219FC95EA306}" type="presParOf" srcId="{AB538B8B-391C-49F2-BE31-12E0D66D60E6}" destId="{ED32E1B2-C605-462A-B983-3854FD443152}" srcOrd="9" destOrd="0" presId="urn:microsoft.com/office/officeart/2005/8/layout/vList2"/>
    <dgm:cxn modelId="{253B3586-AA07-4FA3-842D-FF661EE35AF6}" type="presParOf" srcId="{AB538B8B-391C-49F2-BE31-12E0D66D60E6}" destId="{7FE0811D-6D32-49C5-9943-A869F672937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ACEB1-D7EB-45BD-872A-2C9943F062C3}">
      <dsp:nvSpPr>
        <dsp:cNvPr id="0" name=""/>
        <dsp:cNvSpPr/>
      </dsp:nvSpPr>
      <dsp:spPr>
        <a:xfrm>
          <a:off x="0" y="39588"/>
          <a:ext cx="7524836" cy="393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Description 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58779"/>
        <a:ext cx="7486454" cy="354738"/>
      </dsp:txXfrm>
    </dsp:sp>
    <dsp:sp modelId="{4E537E47-12DC-4089-BAB8-C47213DAA93F}">
      <dsp:nvSpPr>
        <dsp:cNvPr id="0" name=""/>
        <dsp:cNvSpPr/>
      </dsp:nvSpPr>
      <dsp:spPr>
        <a:xfrm>
          <a:off x="0" y="493188"/>
          <a:ext cx="7524836" cy="393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512379"/>
        <a:ext cx="7486454" cy="354738"/>
      </dsp:txXfrm>
    </dsp:sp>
    <dsp:sp modelId="{FD11A86B-3FFA-428B-B8D8-B2BE1E89A236}">
      <dsp:nvSpPr>
        <dsp:cNvPr id="0" name=""/>
        <dsp:cNvSpPr/>
      </dsp:nvSpPr>
      <dsp:spPr>
        <a:xfrm>
          <a:off x="0" y="886308"/>
          <a:ext cx="7524836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1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de-DE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Need for an Autonomous Vehicle.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Principle of Motion Prediction.</a:t>
          </a:r>
          <a:endParaRPr lang="de-DE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Types of Motion Prediction Methods.</a:t>
          </a:r>
        </a:p>
      </dsp:txBody>
      <dsp:txXfrm>
        <a:off x="0" y="886308"/>
        <a:ext cx="7524836" cy="782460"/>
      </dsp:txXfrm>
    </dsp:sp>
    <dsp:sp modelId="{D6C33A2A-0C64-40B6-9612-2A8F0806396E}">
      <dsp:nvSpPr>
        <dsp:cNvPr id="0" name=""/>
        <dsp:cNvSpPr/>
      </dsp:nvSpPr>
      <dsp:spPr>
        <a:xfrm>
          <a:off x="0" y="1668768"/>
          <a:ext cx="7524836" cy="3969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Dataset used for seminar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77" y="1688145"/>
        <a:ext cx="7486082" cy="358191"/>
      </dsp:txXfrm>
    </dsp:sp>
    <dsp:sp modelId="{27FBFAA6-B0B6-4C08-9507-B471FC040A63}">
      <dsp:nvSpPr>
        <dsp:cNvPr id="0" name=""/>
        <dsp:cNvSpPr/>
      </dsp:nvSpPr>
      <dsp:spPr>
        <a:xfrm>
          <a:off x="0" y="2126193"/>
          <a:ext cx="7524836" cy="393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Neural Network-Based models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145384"/>
        <a:ext cx="7486454" cy="354738"/>
      </dsp:txXfrm>
    </dsp:sp>
    <dsp:sp modelId="{69570D3F-C633-4312-9F40-C830D476FAE8}">
      <dsp:nvSpPr>
        <dsp:cNvPr id="0" name=""/>
        <dsp:cNvSpPr/>
      </dsp:nvSpPr>
      <dsp:spPr>
        <a:xfrm>
          <a:off x="0" y="2519313"/>
          <a:ext cx="752483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1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Different types of Neural Network based models.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19313"/>
        <a:ext cx="7524836" cy="347760"/>
      </dsp:txXfrm>
    </dsp:sp>
    <dsp:sp modelId="{689D629F-BF96-4171-98C1-6A970DA3EE01}">
      <dsp:nvSpPr>
        <dsp:cNvPr id="0" name=""/>
        <dsp:cNvSpPr/>
      </dsp:nvSpPr>
      <dsp:spPr>
        <a:xfrm>
          <a:off x="0" y="2867073"/>
          <a:ext cx="7524836" cy="393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Analysis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2886264"/>
        <a:ext cx="7486454" cy="354738"/>
      </dsp:txXfrm>
    </dsp:sp>
    <dsp:sp modelId="{ED32E1B2-C605-462A-B983-3854FD443152}">
      <dsp:nvSpPr>
        <dsp:cNvPr id="0" name=""/>
        <dsp:cNvSpPr/>
      </dsp:nvSpPr>
      <dsp:spPr>
        <a:xfrm>
          <a:off x="0" y="3260193"/>
          <a:ext cx="7524836" cy="510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1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 Used To Train The Neural Network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FCN Keras Model and LSTM Model</a:t>
          </a:r>
          <a:endParaRPr lang="en-US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260193"/>
        <a:ext cx="7524836" cy="510772"/>
      </dsp:txXfrm>
    </dsp:sp>
    <dsp:sp modelId="{7FE0811D-6D32-49C5-9943-A869F672937A}">
      <dsp:nvSpPr>
        <dsp:cNvPr id="0" name=""/>
        <dsp:cNvSpPr/>
      </dsp:nvSpPr>
      <dsp:spPr>
        <a:xfrm>
          <a:off x="0" y="3770966"/>
          <a:ext cx="7524836" cy="393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LID4096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91" y="3790157"/>
        <a:ext cx="7486454" cy="354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t" anchorCtr="0" compatLnSpc="1">
            <a:prstTxWarp prst="textNoShape">
              <a:avLst/>
            </a:prstTxWarp>
          </a:bodyPr>
          <a:lstStyle>
            <a:lvl1pPr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163" y="0"/>
            <a:ext cx="3077137" cy="5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t" anchorCtr="0" compatLnSpc="1">
            <a:prstTxWarp prst="textNoShape">
              <a:avLst/>
            </a:prstTxWarp>
          </a:bodyPr>
          <a:lstStyle>
            <a:lvl1pPr algn="r"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5162"/>
            <a:ext cx="3077137" cy="5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b" anchorCtr="0" compatLnSpc="1">
            <a:prstTxWarp prst="textNoShape">
              <a:avLst/>
            </a:prstTxWarp>
          </a:bodyPr>
          <a:lstStyle>
            <a:lvl1pPr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163" y="9725162"/>
            <a:ext cx="3077137" cy="5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b" anchorCtr="0" compatLnSpc="1">
            <a:prstTxWarp prst="textNoShape">
              <a:avLst/>
            </a:prstTxWarp>
          </a:bodyPr>
          <a:lstStyle>
            <a:lvl1pPr algn="r"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723293D-4F14-4B2D-BB81-2F9879FAA85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985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t" anchorCtr="0" compatLnSpc="1">
            <a:prstTxWarp prst="textNoShape">
              <a:avLst/>
            </a:prstTxWarp>
          </a:bodyPr>
          <a:lstStyle>
            <a:lvl1pPr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7137" cy="5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t" anchorCtr="0" compatLnSpc="1">
            <a:prstTxWarp prst="textNoShape">
              <a:avLst/>
            </a:prstTxWarp>
          </a:bodyPr>
          <a:lstStyle>
            <a:lvl1pPr algn="r"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4700" y="766763"/>
            <a:ext cx="5548313" cy="384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685" y="4861768"/>
            <a:ext cx="5205932" cy="460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162"/>
            <a:ext cx="3077137" cy="5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b" anchorCtr="0" compatLnSpc="1">
            <a:prstTxWarp prst="textNoShape">
              <a:avLst/>
            </a:prstTxWarp>
          </a:bodyPr>
          <a:lstStyle>
            <a:lvl1pPr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5162"/>
            <a:ext cx="3077137" cy="5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36" tIns="48069" rIns="96136" bIns="48069" numCol="1" anchor="b" anchorCtr="0" compatLnSpc="1">
            <a:prstTxWarp prst="textNoShape">
              <a:avLst/>
            </a:prstTxWarp>
          </a:bodyPr>
          <a:lstStyle>
            <a:lvl1pPr algn="r" defTabSz="962614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C4CD34A-38D5-45A5-8B85-DA8B71A6255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763252"/>
      </p:ext>
    </p:extLst>
  </p:cSld>
  <p:clrMap bg1="lt1" tx1="dk1" bg2="lt2" tx2="dk2" accent1="accent1" accent2="accent2" accent3="accent3" accent4="accent4" accent5="accent5" accent6="accent6" hlink="hlink" folHlink="folHlink"/>
  <p:notesStyle>
    <a:lvl1pPr indent="190500" algn="l" rtl="0" eaLnBrk="0" fontAlgn="base" hangingPunct="0">
      <a:spcBef>
        <a:spcPct val="30000"/>
      </a:spcBef>
      <a:spcAft>
        <a:spcPct val="0"/>
      </a:spcAft>
      <a:buChar char="•"/>
      <a:tabLst>
        <a:tab pos="190500" algn="l"/>
        <a:tab pos="571500" algn="l"/>
        <a:tab pos="952500" algn="l"/>
      </a:tabLs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81000" indent="190500" algn="l" rtl="0" eaLnBrk="0" fontAlgn="base" hangingPunct="0">
      <a:spcBef>
        <a:spcPct val="30000"/>
      </a:spcBef>
      <a:spcAft>
        <a:spcPct val="0"/>
      </a:spcAft>
      <a:buChar char="–"/>
      <a:tabLst>
        <a:tab pos="190500" algn="l"/>
        <a:tab pos="571500" algn="l"/>
        <a:tab pos="952500" algn="l"/>
      </a:tabLs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762000" indent="190500" algn="l" rtl="0" eaLnBrk="0" fontAlgn="base" hangingPunct="0">
      <a:spcBef>
        <a:spcPct val="30000"/>
      </a:spcBef>
      <a:spcAft>
        <a:spcPct val="0"/>
      </a:spcAft>
      <a:buFont typeface="Symbol" pitchFamily="18" charset="2"/>
      <a:buChar char="®"/>
      <a:tabLst>
        <a:tab pos="190500" algn="l"/>
        <a:tab pos="571500" algn="l"/>
        <a:tab pos="952500" algn="l"/>
      </a:tabLs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143000" algn="l" rtl="0" eaLnBrk="0" fontAlgn="base" hangingPunct="0">
      <a:spcBef>
        <a:spcPct val="30000"/>
      </a:spcBef>
      <a:spcAft>
        <a:spcPct val="0"/>
      </a:spcAft>
      <a:tabLst>
        <a:tab pos="190500" algn="l"/>
        <a:tab pos="571500" algn="l"/>
        <a:tab pos="952500" algn="l"/>
      </a:tabLs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33500" algn="l" rtl="0" eaLnBrk="0" fontAlgn="base" hangingPunct="0">
      <a:spcBef>
        <a:spcPct val="30000"/>
      </a:spcBef>
      <a:spcAft>
        <a:spcPct val="0"/>
      </a:spcAft>
      <a:tabLst>
        <a:tab pos="190500" algn="l"/>
        <a:tab pos="571500" algn="l"/>
        <a:tab pos="952500" algn="l"/>
      </a:tabLs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005F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 userDrawn="1"/>
        </p:nvSpPr>
        <p:spPr bwMode="auto">
          <a:xfrm rot="10800000" flipH="1">
            <a:off x="1" y="908720"/>
            <a:ext cx="1244588" cy="5040560"/>
          </a:xfrm>
          <a:prstGeom prst="rtTriangle">
            <a:avLst/>
          </a:prstGeom>
          <a:solidFill>
            <a:schemeClr val="bg1"/>
          </a:solidFill>
          <a:ln w="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7" name="AutoShape 7"/>
          <p:cNvSpPr>
            <a:spLocks noChangeArrowheads="1"/>
          </p:cNvSpPr>
          <p:nvPr userDrawn="1"/>
        </p:nvSpPr>
        <p:spPr bwMode="auto">
          <a:xfrm flipH="1">
            <a:off x="1251396" y="0"/>
            <a:ext cx="209216" cy="908720"/>
          </a:xfrm>
          <a:prstGeom prst="rtTriangle">
            <a:avLst/>
          </a:prstGeom>
          <a:solidFill>
            <a:schemeClr val="bg1"/>
          </a:solidFill>
          <a:ln w="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460612" y="0"/>
            <a:ext cx="8445388" cy="908720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4588" y="2276872"/>
            <a:ext cx="8153400" cy="1368425"/>
          </a:xfrm>
        </p:spPr>
        <p:txBody>
          <a:bodyPr/>
          <a:lstStyle>
            <a:lvl1pPr>
              <a:spcAft>
                <a:spcPts val="300"/>
              </a:spcAft>
              <a:defRPr sz="3600">
                <a:latin typeface="Calibri" pitchFamily="34" charset="0"/>
              </a:defRPr>
            </a:lvl1pPr>
          </a:lstStyle>
          <a:p>
            <a:pPr lvl="0"/>
            <a:r>
              <a:rPr lang="de-DE" noProof="0" dirty="0"/>
              <a:t>Klicken Sie, um das Titelformat zu bearbeiten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44588" y="3840832"/>
            <a:ext cx="8153400" cy="1676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 lvl="0"/>
            <a:r>
              <a:rPr lang="de-DE" noProof="0" dirty="0"/>
              <a:t>Klicken Sie, um das Format des Untertitelmasters zu bearbeiten</a:t>
            </a:r>
          </a:p>
        </p:txBody>
      </p:sp>
      <p:sp>
        <p:nvSpPr>
          <p:cNvPr id="9" name="AutoShape 1"/>
          <p:cNvSpPr>
            <a:spLocks noChangeArrowheads="1"/>
          </p:cNvSpPr>
          <p:nvPr userDrawn="1"/>
        </p:nvSpPr>
        <p:spPr bwMode="auto">
          <a:xfrm>
            <a:off x="227007" y="57485"/>
            <a:ext cx="792163" cy="792163"/>
          </a:xfrm>
          <a:prstGeom prst="roundRect">
            <a:avLst>
              <a:gd name="adj" fmla="val 199"/>
            </a:avLst>
          </a:prstGeom>
          <a:solidFill>
            <a:srgbClr val="005F8C"/>
          </a:solidFill>
          <a:ln>
            <a:noFill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1" name="Oval 2"/>
          <p:cNvSpPr>
            <a:spLocks noChangeArrowheads="1"/>
          </p:cNvSpPr>
          <p:nvPr userDrawn="1"/>
        </p:nvSpPr>
        <p:spPr bwMode="auto">
          <a:xfrm>
            <a:off x="317495" y="149560"/>
            <a:ext cx="609600" cy="6096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Oval 3"/>
          <p:cNvSpPr>
            <a:spLocks noChangeArrowheads="1"/>
          </p:cNvSpPr>
          <p:nvPr userDrawn="1"/>
        </p:nvSpPr>
        <p:spPr bwMode="auto">
          <a:xfrm>
            <a:off x="439732" y="270210"/>
            <a:ext cx="365125" cy="365125"/>
          </a:xfrm>
          <a:prstGeom prst="ellipse">
            <a:avLst/>
          </a:prstGeom>
          <a:solidFill>
            <a:srgbClr val="005F8C"/>
          </a:solidFill>
          <a:ln>
            <a:noFill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3" name="Freeform 4"/>
          <p:cNvSpPr>
            <a:spLocks noChangeArrowheads="1"/>
          </p:cNvSpPr>
          <p:nvPr userDrawn="1"/>
        </p:nvSpPr>
        <p:spPr bwMode="auto">
          <a:xfrm>
            <a:off x="577845" y="87648"/>
            <a:ext cx="122237" cy="244475"/>
          </a:xfrm>
          <a:custGeom>
            <a:avLst/>
            <a:gdLst>
              <a:gd name="T0" fmla="*/ 339 w 340"/>
              <a:gd name="T1" fmla="*/ 678 h 679"/>
              <a:gd name="T2" fmla="*/ 0 w 340"/>
              <a:gd name="T3" fmla="*/ 339 h 679"/>
              <a:gd name="T4" fmla="*/ 339 w 340"/>
              <a:gd name="T5" fmla="*/ 0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" h="679">
                <a:moveTo>
                  <a:pt x="339" y="678"/>
                </a:moveTo>
                <a:lnTo>
                  <a:pt x="0" y="339"/>
                </a:lnTo>
                <a:lnTo>
                  <a:pt x="339" y="0"/>
                </a:lnTo>
              </a:path>
            </a:pathLst>
          </a:custGeom>
          <a:noFill/>
          <a:ln w="28800">
            <a:solidFill>
              <a:srgbClr val="005F8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257170" y="376573"/>
            <a:ext cx="244475" cy="122237"/>
          </a:xfrm>
          <a:custGeom>
            <a:avLst/>
            <a:gdLst>
              <a:gd name="T0" fmla="*/ 678 w 679"/>
              <a:gd name="T1" fmla="*/ 0 h 340"/>
              <a:gd name="T2" fmla="*/ 339 w 679"/>
              <a:gd name="T3" fmla="*/ 339 h 340"/>
              <a:gd name="T4" fmla="*/ 0 w 679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9" h="340">
                <a:moveTo>
                  <a:pt x="678" y="0"/>
                </a:moveTo>
                <a:lnTo>
                  <a:pt x="339" y="339"/>
                </a:lnTo>
                <a:lnTo>
                  <a:pt x="0" y="0"/>
                </a:lnTo>
              </a:path>
            </a:pathLst>
          </a:custGeom>
          <a:noFill/>
          <a:ln w="28800">
            <a:solidFill>
              <a:srgbClr val="005F8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744532" y="408323"/>
            <a:ext cx="244475" cy="122237"/>
          </a:xfrm>
          <a:custGeom>
            <a:avLst/>
            <a:gdLst>
              <a:gd name="T0" fmla="*/ 0 w 679"/>
              <a:gd name="T1" fmla="*/ 339 h 340"/>
              <a:gd name="T2" fmla="*/ 339 w 679"/>
              <a:gd name="T3" fmla="*/ 0 h 340"/>
              <a:gd name="T4" fmla="*/ 678 w 679"/>
              <a:gd name="T5" fmla="*/ 339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9" h="340">
                <a:moveTo>
                  <a:pt x="0" y="339"/>
                </a:moveTo>
                <a:lnTo>
                  <a:pt x="339" y="0"/>
                </a:lnTo>
                <a:lnTo>
                  <a:pt x="678" y="339"/>
                </a:lnTo>
              </a:path>
            </a:pathLst>
          </a:custGeom>
          <a:noFill/>
          <a:ln w="28800">
            <a:solidFill>
              <a:srgbClr val="005F8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6" name="Freeform 7"/>
          <p:cNvSpPr>
            <a:spLocks noChangeArrowheads="1"/>
          </p:cNvSpPr>
          <p:nvPr userDrawn="1"/>
        </p:nvSpPr>
        <p:spPr bwMode="auto">
          <a:xfrm>
            <a:off x="546095" y="575010"/>
            <a:ext cx="122237" cy="244475"/>
          </a:xfrm>
          <a:custGeom>
            <a:avLst/>
            <a:gdLst>
              <a:gd name="T0" fmla="*/ 0 w 340"/>
              <a:gd name="T1" fmla="*/ 0 h 679"/>
              <a:gd name="T2" fmla="*/ 339 w 340"/>
              <a:gd name="T3" fmla="*/ 339 h 679"/>
              <a:gd name="T4" fmla="*/ 0 w 340"/>
              <a:gd name="T5" fmla="*/ 678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" h="679">
                <a:moveTo>
                  <a:pt x="0" y="0"/>
                </a:moveTo>
                <a:lnTo>
                  <a:pt x="339" y="339"/>
                </a:lnTo>
                <a:lnTo>
                  <a:pt x="0" y="678"/>
                </a:lnTo>
              </a:path>
            </a:pathLst>
          </a:custGeom>
          <a:noFill/>
          <a:ln w="28800">
            <a:solidFill>
              <a:srgbClr val="005F8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grpSp>
        <p:nvGrpSpPr>
          <p:cNvPr id="17" name="Gruppieren 16"/>
          <p:cNvGrpSpPr>
            <a:grpSpLocks noChangeAspect="1"/>
          </p:cNvGrpSpPr>
          <p:nvPr userDrawn="1"/>
        </p:nvGrpSpPr>
        <p:grpSpPr>
          <a:xfrm>
            <a:off x="6789204" y="164772"/>
            <a:ext cx="2876403" cy="576000"/>
            <a:chOff x="252416" y="311151"/>
            <a:chExt cx="1260491" cy="252411"/>
          </a:xfrm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530231" y="474662"/>
              <a:ext cx="982676" cy="88900"/>
            </a:xfrm>
            <a:custGeom>
              <a:avLst/>
              <a:gdLst>
                <a:gd name="T0" fmla="*/ 46 w 1023"/>
                <a:gd name="T1" fmla="*/ 88 h 89"/>
                <a:gd name="T2" fmla="*/ 63 w 1023"/>
                <a:gd name="T3" fmla="*/ 1 h 89"/>
                <a:gd name="T4" fmla="*/ 0 w 1023"/>
                <a:gd name="T5" fmla="*/ 1 h 89"/>
                <a:gd name="T6" fmla="*/ 99 w 1023"/>
                <a:gd name="T7" fmla="*/ 70 h 89"/>
                <a:gd name="T8" fmla="*/ 106 w 1023"/>
                <a:gd name="T9" fmla="*/ 1 h 89"/>
                <a:gd name="T10" fmla="*/ 113 w 1023"/>
                <a:gd name="T11" fmla="*/ 22 h 89"/>
                <a:gd name="T12" fmla="*/ 111 w 1023"/>
                <a:gd name="T13" fmla="*/ 36 h 89"/>
                <a:gd name="T14" fmla="*/ 182 w 1023"/>
                <a:gd name="T15" fmla="*/ 88 h 89"/>
                <a:gd name="T16" fmla="*/ 237 w 1023"/>
                <a:gd name="T17" fmla="*/ 88 h 89"/>
                <a:gd name="T18" fmla="*/ 247 w 1023"/>
                <a:gd name="T19" fmla="*/ 44 h 89"/>
                <a:gd name="T20" fmla="*/ 220 w 1023"/>
                <a:gd name="T21" fmla="*/ 17 h 89"/>
                <a:gd name="T22" fmla="*/ 243 w 1023"/>
                <a:gd name="T23" fmla="*/ 1 h 89"/>
                <a:gd name="T24" fmla="*/ 201 w 1023"/>
                <a:gd name="T25" fmla="*/ 25 h 89"/>
                <a:gd name="T26" fmla="*/ 237 w 1023"/>
                <a:gd name="T27" fmla="*/ 58 h 89"/>
                <a:gd name="T28" fmla="*/ 213 w 1023"/>
                <a:gd name="T29" fmla="*/ 73 h 89"/>
                <a:gd name="T30" fmla="*/ 328 w 1023"/>
                <a:gd name="T31" fmla="*/ 88 h 89"/>
                <a:gd name="T32" fmla="*/ 324 w 1023"/>
                <a:gd name="T33" fmla="*/ 51 h 89"/>
                <a:gd name="T34" fmla="*/ 327 w 1023"/>
                <a:gd name="T35" fmla="*/ 1 h 89"/>
                <a:gd name="T36" fmla="*/ 364 w 1023"/>
                <a:gd name="T37" fmla="*/ 88 h 89"/>
                <a:gd name="T38" fmla="*/ 392 w 1023"/>
                <a:gd name="T39" fmla="*/ 55 h 89"/>
                <a:gd name="T40" fmla="*/ 393 w 1023"/>
                <a:gd name="T41" fmla="*/ 5 h 89"/>
                <a:gd name="T42" fmla="*/ 353 w 1023"/>
                <a:gd name="T43" fmla="*/ 1 h 89"/>
                <a:gd name="T44" fmla="*/ 364 w 1023"/>
                <a:gd name="T45" fmla="*/ 16 h 89"/>
                <a:gd name="T46" fmla="*/ 382 w 1023"/>
                <a:gd name="T47" fmla="*/ 38 h 89"/>
                <a:gd name="T48" fmla="*/ 434 w 1023"/>
                <a:gd name="T49" fmla="*/ 88 h 89"/>
                <a:gd name="T50" fmla="*/ 480 w 1023"/>
                <a:gd name="T51" fmla="*/ 62 h 89"/>
                <a:gd name="T52" fmla="*/ 445 w 1023"/>
                <a:gd name="T53" fmla="*/ 29 h 89"/>
                <a:gd name="T54" fmla="*/ 473 w 1023"/>
                <a:gd name="T55" fmla="*/ 19 h 89"/>
                <a:gd name="T56" fmla="*/ 434 w 1023"/>
                <a:gd name="T57" fmla="*/ 6 h 89"/>
                <a:gd name="T58" fmla="*/ 445 w 1023"/>
                <a:gd name="T59" fmla="*/ 49 h 89"/>
                <a:gd name="T60" fmla="*/ 449 w 1023"/>
                <a:gd name="T61" fmla="*/ 74 h 89"/>
                <a:gd name="T62" fmla="*/ 424 w 1023"/>
                <a:gd name="T63" fmla="*/ 84 h 89"/>
                <a:gd name="T64" fmla="*/ 514 w 1023"/>
                <a:gd name="T65" fmla="*/ 73 h 89"/>
                <a:gd name="T66" fmla="*/ 579 w 1023"/>
                <a:gd name="T67" fmla="*/ 88 h 89"/>
                <a:gd name="T68" fmla="*/ 635 w 1023"/>
                <a:gd name="T69" fmla="*/ 88 h 89"/>
                <a:gd name="T70" fmla="*/ 596 w 1023"/>
                <a:gd name="T71" fmla="*/ 36 h 89"/>
                <a:gd name="T72" fmla="*/ 609 w 1023"/>
                <a:gd name="T73" fmla="*/ 55 h 89"/>
                <a:gd name="T74" fmla="*/ 692 w 1023"/>
                <a:gd name="T75" fmla="*/ 87 h 89"/>
                <a:gd name="T76" fmla="*/ 694 w 1023"/>
                <a:gd name="T77" fmla="*/ 1 h 89"/>
                <a:gd name="T78" fmla="*/ 668 w 1023"/>
                <a:gd name="T79" fmla="*/ 70 h 89"/>
                <a:gd name="T80" fmla="*/ 648 w 1023"/>
                <a:gd name="T81" fmla="*/ 59 h 89"/>
                <a:gd name="T82" fmla="*/ 765 w 1023"/>
                <a:gd name="T83" fmla="*/ 88 h 89"/>
                <a:gd name="T84" fmla="*/ 723 w 1023"/>
                <a:gd name="T85" fmla="*/ 16 h 89"/>
                <a:gd name="T86" fmla="*/ 823 w 1023"/>
                <a:gd name="T87" fmla="*/ 73 h 89"/>
                <a:gd name="T88" fmla="*/ 823 w 1023"/>
                <a:gd name="T89" fmla="*/ 16 h 89"/>
                <a:gd name="T90" fmla="*/ 859 w 1023"/>
                <a:gd name="T91" fmla="*/ 88 h 89"/>
                <a:gd name="T92" fmla="*/ 921 w 1023"/>
                <a:gd name="T93" fmla="*/ 88 h 89"/>
                <a:gd name="T94" fmla="*/ 931 w 1023"/>
                <a:gd name="T95" fmla="*/ 24 h 89"/>
                <a:gd name="T96" fmla="*/ 895 w 1023"/>
                <a:gd name="T97" fmla="*/ 0 h 89"/>
                <a:gd name="T98" fmla="*/ 893 w 1023"/>
                <a:gd name="T99" fmla="*/ 88 h 89"/>
                <a:gd name="T100" fmla="*/ 912 w 1023"/>
                <a:gd name="T101" fmla="*/ 18 h 89"/>
                <a:gd name="T102" fmla="*/ 893 w 1023"/>
                <a:gd name="T103" fmla="*/ 16 h 89"/>
                <a:gd name="T104" fmla="*/ 972 w 1023"/>
                <a:gd name="T105" fmla="*/ 29 h 89"/>
                <a:gd name="T106" fmla="*/ 1007 w 1023"/>
                <a:gd name="T107" fmla="*/ 1 h 89"/>
                <a:gd name="T108" fmla="*/ 969 w 1023"/>
                <a:gd name="T10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23" h="89">
                  <a:moveTo>
                    <a:pt x="16" y="88"/>
                  </a:moveTo>
                  <a:lnTo>
                    <a:pt x="16" y="88"/>
                  </a:lnTo>
                  <a:lnTo>
                    <a:pt x="16" y="51"/>
                  </a:lnTo>
                  <a:lnTo>
                    <a:pt x="21" y="51"/>
                  </a:lnTo>
                  <a:lnTo>
                    <a:pt x="46" y="88"/>
                  </a:lnTo>
                  <a:lnTo>
                    <a:pt x="67" y="88"/>
                  </a:lnTo>
                  <a:lnTo>
                    <a:pt x="39" y="47"/>
                  </a:lnTo>
                  <a:lnTo>
                    <a:pt x="31" y="43"/>
                  </a:lnTo>
                  <a:lnTo>
                    <a:pt x="38" y="38"/>
                  </a:lnTo>
                  <a:lnTo>
                    <a:pt x="63" y="1"/>
                  </a:lnTo>
                  <a:lnTo>
                    <a:pt x="44" y="1"/>
                  </a:lnTo>
                  <a:lnTo>
                    <a:pt x="20" y="38"/>
                  </a:lnTo>
                  <a:lnTo>
                    <a:pt x="16" y="40"/>
                  </a:lnTo>
                  <a:lnTo>
                    <a:pt x="16" y="1"/>
                  </a:lnTo>
                  <a:lnTo>
                    <a:pt x="0" y="1"/>
                  </a:lnTo>
                  <a:lnTo>
                    <a:pt x="0" y="88"/>
                  </a:lnTo>
                  <a:lnTo>
                    <a:pt x="16" y="88"/>
                  </a:lnTo>
                  <a:close/>
                  <a:moveTo>
                    <a:pt x="93" y="88"/>
                  </a:moveTo>
                  <a:lnTo>
                    <a:pt x="93" y="88"/>
                  </a:lnTo>
                  <a:lnTo>
                    <a:pt x="99" y="70"/>
                  </a:lnTo>
                  <a:lnTo>
                    <a:pt x="128" y="70"/>
                  </a:lnTo>
                  <a:lnTo>
                    <a:pt x="133" y="88"/>
                  </a:lnTo>
                  <a:lnTo>
                    <a:pt x="149" y="88"/>
                  </a:lnTo>
                  <a:lnTo>
                    <a:pt x="118" y="1"/>
                  </a:lnTo>
                  <a:lnTo>
                    <a:pt x="106" y="1"/>
                  </a:lnTo>
                  <a:lnTo>
                    <a:pt x="77" y="88"/>
                  </a:lnTo>
                  <a:lnTo>
                    <a:pt x="93" y="88"/>
                  </a:lnTo>
                  <a:close/>
                  <a:moveTo>
                    <a:pt x="111" y="36"/>
                  </a:moveTo>
                  <a:lnTo>
                    <a:pt x="111" y="36"/>
                  </a:lnTo>
                  <a:lnTo>
                    <a:pt x="113" y="22"/>
                  </a:lnTo>
                  <a:lnTo>
                    <a:pt x="114" y="22"/>
                  </a:lnTo>
                  <a:lnTo>
                    <a:pt x="116" y="36"/>
                  </a:lnTo>
                  <a:lnTo>
                    <a:pt x="123" y="55"/>
                  </a:lnTo>
                  <a:lnTo>
                    <a:pt x="104" y="55"/>
                  </a:lnTo>
                  <a:lnTo>
                    <a:pt x="111" y="36"/>
                  </a:lnTo>
                  <a:close/>
                  <a:moveTo>
                    <a:pt x="182" y="1"/>
                  </a:moveTo>
                  <a:lnTo>
                    <a:pt x="182" y="1"/>
                  </a:lnTo>
                  <a:lnTo>
                    <a:pt x="166" y="1"/>
                  </a:lnTo>
                  <a:lnTo>
                    <a:pt x="166" y="88"/>
                  </a:lnTo>
                  <a:lnTo>
                    <a:pt x="182" y="88"/>
                  </a:lnTo>
                  <a:lnTo>
                    <a:pt x="182" y="1"/>
                  </a:lnTo>
                  <a:close/>
                  <a:moveTo>
                    <a:pt x="209" y="88"/>
                  </a:moveTo>
                  <a:lnTo>
                    <a:pt x="209" y="88"/>
                  </a:lnTo>
                  <a:cubicBezTo>
                    <a:pt x="214" y="89"/>
                    <a:pt x="219" y="89"/>
                    <a:pt x="225" y="89"/>
                  </a:cubicBezTo>
                  <a:cubicBezTo>
                    <a:pt x="230" y="89"/>
                    <a:pt x="234" y="89"/>
                    <a:pt x="237" y="88"/>
                  </a:cubicBezTo>
                  <a:cubicBezTo>
                    <a:pt x="241" y="87"/>
                    <a:pt x="245" y="85"/>
                    <a:pt x="247" y="83"/>
                  </a:cubicBezTo>
                  <a:cubicBezTo>
                    <a:pt x="250" y="80"/>
                    <a:pt x="252" y="78"/>
                    <a:pt x="253" y="74"/>
                  </a:cubicBezTo>
                  <a:cubicBezTo>
                    <a:pt x="255" y="71"/>
                    <a:pt x="256" y="67"/>
                    <a:pt x="256" y="62"/>
                  </a:cubicBezTo>
                  <a:cubicBezTo>
                    <a:pt x="256" y="58"/>
                    <a:pt x="255" y="54"/>
                    <a:pt x="253" y="51"/>
                  </a:cubicBezTo>
                  <a:cubicBezTo>
                    <a:pt x="251" y="48"/>
                    <a:pt x="249" y="46"/>
                    <a:pt x="247" y="44"/>
                  </a:cubicBezTo>
                  <a:cubicBezTo>
                    <a:pt x="244" y="41"/>
                    <a:pt x="241" y="40"/>
                    <a:pt x="238" y="38"/>
                  </a:cubicBezTo>
                  <a:cubicBezTo>
                    <a:pt x="234" y="37"/>
                    <a:pt x="231" y="35"/>
                    <a:pt x="228" y="34"/>
                  </a:cubicBezTo>
                  <a:cubicBezTo>
                    <a:pt x="225" y="32"/>
                    <a:pt x="223" y="31"/>
                    <a:pt x="220" y="29"/>
                  </a:cubicBezTo>
                  <a:cubicBezTo>
                    <a:pt x="218" y="28"/>
                    <a:pt x="217" y="26"/>
                    <a:pt x="217" y="23"/>
                  </a:cubicBezTo>
                  <a:cubicBezTo>
                    <a:pt x="217" y="21"/>
                    <a:pt x="218" y="19"/>
                    <a:pt x="220" y="17"/>
                  </a:cubicBezTo>
                  <a:cubicBezTo>
                    <a:pt x="222" y="15"/>
                    <a:pt x="225" y="15"/>
                    <a:pt x="229" y="15"/>
                  </a:cubicBezTo>
                  <a:cubicBezTo>
                    <a:pt x="233" y="15"/>
                    <a:pt x="237" y="15"/>
                    <a:pt x="241" y="16"/>
                  </a:cubicBezTo>
                  <a:cubicBezTo>
                    <a:pt x="244" y="17"/>
                    <a:pt x="247" y="18"/>
                    <a:pt x="249" y="19"/>
                  </a:cubicBezTo>
                  <a:lnTo>
                    <a:pt x="254" y="5"/>
                  </a:lnTo>
                  <a:cubicBezTo>
                    <a:pt x="251" y="3"/>
                    <a:pt x="247" y="2"/>
                    <a:pt x="243" y="1"/>
                  </a:cubicBezTo>
                  <a:cubicBezTo>
                    <a:pt x="239" y="0"/>
                    <a:pt x="234" y="0"/>
                    <a:pt x="229" y="0"/>
                  </a:cubicBezTo>
                  <a:cubicBezTo>
                    <a:pt x="225" y="0"/>
                    <a:pt x="221" y="0"/>
                    <a:pt x="218" y="1"/>
                  </a:cubicBezTo>
                  <a:cubicBezTo>
                    <a:pt x="215" y="2"/>
                    <a:pt x="212" y="4"/>
                    <a:pt x="209" y="6"/>
                  </a:cubicBezTo>
                  <a:cubicBezTo>
                    <a:pt x="207" y="8"/>
                    <a:pt x="205" y="10"/>
                    <a:pt x="203" y="14"/>
                  </a:cubicBezTo>
                  <a:cubicBezTo>
                    <a:pt x="202" y="17"/>
                    <a:pt x="201" y="20"/>
                    <a:pt x="201" y="25"/>
                  </a:cubicBezTo>
                  <a:cubicBezTo>
                    <a:pt x="201" y="29"/>
                    <a:pt x="202" y="33"/>
                    <a:pt x="204" y="36"/>
                  </a:cubicBezTo>
                  <a:cubicBezTo>
                    <a:pt x="206" y="39"/>
                    <a:pt x="208" y="42"/>
                    <a:pt x="211" y="44"/>
                  </a:cubicBezTo>
                  <a:cubicBezTo>
                    <a:pt x="214" y="46"/>
                    <a:pt x="217" y="48"/>
                    <a:pt x="221" y="49"/>
                  </a:cubicBezTo>
                  <a:cubicBezTo>
                    <a:pt x="224" y="51"/>
                    <a:pt x="227" y="52"/>
                    <a:pt x="230" y="54"/>
                  </a:cubicBezTo>
                  <a:cubicBezTo>
                    <a:pt x="233" y="55"/>
                    <a:pt x="236" y="56"/>
                    <a:pt x="237" y="58"/>
                  </a:cubicBezTo>
                  <a:cubicBezTo>
                    <a:pt x="239" y="60"/>
                    <a:pt x="240" y="62"/>
                    <a:pt x="240" y="64"/>
                  </a:cubicBezTo>
                  <a:cubicBezTo>
                    <a:pt x="240" y="68"/>
                    <a:pt x="238" y="70"/>
                    <a:pt x="236" y="72"/>
                  </a:cubicBezTo>
                  <a:cubicBezTo>
                    <a:pt x="233" y="73"/>
                    <a:pt x="229" y="74"/>
                    <a:pt x="224" y="74"/>
                  </a:cubicBezTo>
                  <a:cubicBezTo>
                    <a:pt x="222" y="74"/>
                    <a:pt x="220" y="74"/>
                    <a:pt x="218" y="74"/>
                  </a:cubicBezTo>
                  <a:cubicBezTo>
                    <a:pt x="216" y="73"/>
                    <a:pt x="214" y="73"/>
                    <a:pt x="213" y="73"/>
                  </a:cubicBezTo>
                  <a:cubicBezTo>
                    <a:pt x="211" y="72"/>
                    <a:pt x="209" y="72"/>
                    <a:pt x="208" y="71"/>
                  </a:cubicBezTo>
                  <a:cubicBezTo>
                    <a:pt x="206" y="70"/>
                    <a:pt x="205" y="70"/>
                    <a:pt x="204" y="69"/>
                  </a:cubicBezTo>
                  <a:lnTo>
                    <a:pt x="199" y="84"/>
                  </a:lnTo>
                  <a:cubicBezTo>
                    <a:pt x="201" y="85"/>
                    <a:pt x="205" y="86"/>
                    <a:pt x="209" y="88"/>
                  </a:cubicBezTo>
                  <a:close/>
                  <a:moveTo>
                    <a:pt x="328" y="88"/>
                  </a:moveTo>
                  <a:lnTo>
                    <a:pt x="328" y="88"/>
                  </a:lnTo>
                  <a:lnTo>
                    <a:pt x="328" y="73"/>
                  </a:lnTo>
                  <a:lnTo>
                    <a:pt x="292" y="73"/>
                  </a:lnTo>
                  <a:lnTo>
                    <a:pt x="292" y="51"/>
                  </a:lnTo>
                  <a:lnTo>
                    <a:pt x="324" y="51"/>
                  </a:lnTo>
                  <a:lnTo>
                    <a:pt x="324" y="36"/>
                  </a:lnTo>
                  <a:lnTo>
                    <a:pt x="292" y="36"/>
                  </a:lnTo>
                  <a:lnTo>
                    <a:pt x="292" y="16"/>
                  </a:lnTo>
                  <a:lnTo>
                    <a:pt x="327" y="16"/>
                  </a:lnTo>
                  <a:lnTo>
                    <a:pt x="327" y="1"/>
                  </a:lnTo>
                  <a:lnTo>
                    <a:pt x="276" y="1"/>
                  </a:lnTo>
                  <a:lnTo>
                    <a:pt x="276" y="88"/>
                  </a:lnTo>
                  <a:lnTo>
                    <a:pt x="328" y="88"/>
                  </a:lnTo>
                  <a:close/>
                  <a:moveTo>
                    <a:pt x="364" y="88"/>
                  </a:moveTo>
                  <a:lnTo>
                    <a:pt x="364" y="88"/>
                  </a:lnTo>
                  <a:lnTo>
                    <a:pt x="364" y="52"/>
                  </a:lnTo>
                  <a:lnTo>
                    <a:pt x="373" y="54"/>
                  </a:lnTo>
                  <a:lnTo>
                    <a:pt x="392" y="88"/>
                  </a:lnTo>
                  <a:lnTo>
                    <a:pt x="412" y="88"/>
                  </a:lnTo>
                  <a:lnTo>
                    <a:pt x="392" y="55"/>
                  </a:lnTo>
                  <a:lnTo>
                    <a:pt x="386" y="51"/>
                  </a:lnTo>
                  <a:cubicBezTo>
                    <a:pt x="391" y="49"/>
                    <a:pt x="395" y="46"/>
                    <a:pt x="398" y="42"/>
                  </a:cubicBezTo>
                  <a:cubicBezTo>
                    <a:pt x="401" y="37"/>
                    <a:pt x="402" y="31"/>
                    <a:pt x="402" y="24"/>
                  </a:cubicBezTo>
                  <a:cubicBezTo>
                    <a:pt x="402" y="20"/>
                    <a:pt x="401" y="16"/>
                    <a:pt x="400" y="13"/>
                  </a:cubicBezTo>
                  <a:cubicBezTo>
                    <a:pt x="398" y="9"/>
                    <a:pt x="395" y="7"/>
                    <a:pt x="393" y="5"/>
                  </a:cubicBezTo>
                  <a:cubicBezTo>
                    <a:pt x="390" y="3"/>
                    <a:pt x="386" y="2"/>
                    <a:pt x="383" y="1"/>
                  </a:cubicBezTo>
                  <a:cubicBezTo>
                    <a:pt x="379" y="1"/>
                    <a:pt x="375" y="0"/>
                    <a:pt x="371" y="0"/>
                  </a:cubicBezTo>
                  <a:cubicBezTo>
                    <a:pt x="370" y="0"/>
                    <a:pt x="368" y="0"/>
                    <a:pt x="366" y="0"/>
                  </a:cubicBezTo>
                  <a:cubicBezTo>
                    <a:pt x="364" y="0"/>
                    <a:pt x="362" y="0"/>
                    <a:pt x="360" y="1"/>
                  </a:cubicBezTo>
                  <a:cubicBezTo>
                    <a:pt x="358" y="1"/>
                    <a:pt x="356" y="1"/>
                    <a:pt x="353" y="1"/>
                  </a:cubicBezTo>
                  <a:cubicBezTo>
                    <a:pt x="351" y="2"/>
                    <a:pt x="349" y="2"/>
                    <a:pt x="348" y="2"/>
                  </a:cubicBezTo>
                  <a:lnTo>
                    <a:pt x="348" y="88"/>
                  </a:lnTo>
                  <a:lnTo>
                    <a:pt x="364" y="88"/>
                  </a:lnTo>
                  <a:close/>
                  <a:moveTo>
                    <a:pt x="364" y="16"/>
                  </a:moveTo>
                  <a:lnTo>
                    <a:pt x="364" y="16"/>
                  </a:lnTo>
                  <a:cubicBezTo>
                    <a:pt x="365" y="16"/>
                    <a:pt x="366" y="15"/>
                    <a:pt x="368" y="15"/>
                  </a:cubicBezTo>
                  <a:cubicBezTo>
                    <a:pt x="369" y="15"/>
                    <a:pt x="371" y="15"/>
                    <a:pt x="373" y="15"/>
                  </a:cubicBezTo>
                  <a:cubicBezTo>
                    <a:pt x="377" y="15"/>
                    <a:pt x="380" y="16"/>
                    <a:pt x="383" y="18"/>
                  </a:cubicBezTo>
                  <a:cubicBezTo>
                    <a:pt x="385" y="20"/>
                    <a:pt x="386" y="23"/>
                    <a:pt x="386" y="27"/>
                  </a:cubicBezTo>
                  <a:cubicBezTo>
                    <a:pt x="386" y="32"/>
                    <a:pt x="385" y="35"/>
                    <a:pt x="382" y="38"/>
                  </a:cubicBezTo>
                  <a:cubicBezTo>
                    <a:pt x="379" y="40"/>
                    <a:pt x="375" y="41"/>
                    <a:pt x="371" y="41"/>
                  </a:cubicBezTo>
                  <a:lnTo>
                    <a:pt x="364" y="41"/>
                  </a:lnTo>
                  <a:lnTo>
                    <a:pt x="364" y="16"/>
                  </a:lnTo>
                  <a:close/>
                  <a:moveTo>
                    <a:pt x="434" y="88"/>
                  </a:moveTo>
                  <a:lnTo>
                    <a:pt x="434" y="88"/>
                  </a:lnTo>
                  <a:cubicBezTo>
                    <a:pt x="438" y="89"/>
                    <a:pt x="444" y="89"/>
                    <a:pt x="449" y="89"/>
                  </a:cubicBezTo>
                  <a:cubicBezTo>
                    <a:pt x="454" y="89"/>
                    <a:pt x="458" y="89"/>
                    <a:pt x="462" y="88"/>
                  </a:cubicBezTo>
                  <a:cubicBezTo>
                    <a:pt x="466" y="87"/>
                    <a:pt x="469" y="85"/>
                    <a:pt x="472" y="83"/>
                  </a:cubicBezTo>
                  <a:cubicBezTo>
                    <a:pt x="474" y="80"/>
                    <a:pt x="476" y="78"/>
                    <a:pt x="478" y="74"/>
                  </a:cubicBezTo>
                  <a:cubicBezTo>
                    <a:pt x="479" y="71"/>
                    <a:pt x="480" y="67"/>
                    <a:pt x="480" y="62"/>
                  </a:cubicBezTo>
                  <a:cubicBezTo>
                    <a:pt x="480" y="58"/>
                    <a:pt x="479" y="54"/>
                    <a:pt x="478" y="51"/>
                  </a:cubicBezTo>
                  <a:cubicBezTo>
                    <a:pt x="476" y="48"/>
                    <a:pt x="474" y="46"/>
                    <a:pt x="471" y="44"/>
                  </a:cubicBezTo>
                  <a:cubicBezTo>
                    <a:pt x="468" y="41"/>
                    <a:pt x="466" y="40"/>
                    <a:pt x="462" y="38"/>
                  </a:cubicBezTo>
                  <a:cubicBezTo>
                    <a:pt x="459" y="37"/>
                    <a:pt x="456" y="35"/>
                    <a:pt x="453" y="34"/>
                  </a:cubicBezTo>
                  <a:cubicBezTo>
                    <a:pt x="450" y="32"/>
                    <a:pt x="447" y="31"/>
                    <a:pt x="445" y="29"/>
                  </a:cubicBezTo>
                  <a:cubicBezTo>
                    <a:pt x="443" y="28"/>
                    <a:pt x="442" y="26"/>
                    <a:pt x="442" y="23"/>
                  </a:cubicBezTo>
                  <a:cubicBezTo>
                    <a:pt x="442" y="21"/>
                    <a:pt x="443" y="19"/>
                    <a:pt x="445" y="17"/>
                  </a:cubicBezTo>
                  <a:cubicBezTo>
                    <a:pt x="447" y="15"/>
                    <a:pt x="450" y="15"/>
                    <a:pt x="454" y="15"/>
                  </a:cubicBezTo>
                  <a:cubicBezTo>
                    <a:pt x="458" y="15"/>
                    <a:pt x="462" y="15"/>
                    <a:pt x="465" y="16"/>
                  </a:cubicBezTo>
                  <a:cubicBezTo>
                    <a:pt x="469" y="17"/>
                    <a:pt x="471" y="18"/>
                    <a:pt x="473" y="19"/>
                  </a:cubicBezTo>
                  <a:lnTo>
                    <a:pt x="478" y="5"/>
                  </a:lnTo>
                  <a:cubicBezTo>
                    <a:pt x="475" y="3"/>
                    <a:pt x="472" y="2"/>
                    <a:pt x="468" y="1"/>
                  </a:cubicBezTo>
                  <a:cubicBezTo>
                    <a:pt x="463" y="0"/>
                    <a:pt x="459" y="0"/>
                    <a:pt x="454" y="0"/>
                  </a:cubicBezTo>
                  <a:cubicBezTo>
                    <a:pt x="450" y="0"/>
                    <a:pt x="446" y="0"/>
                    <a:pt x="442" y="1"/>
                  </a:cubicBezTo>
                  <a:cubicBezTo>
                    <a:pt x="439" y="2"/>
                    <a:pt x="436" y="4"/>
                    <a:pt x="434" y="6"/>
                  </a:cubicBezTo>
                  <a:cubicBezTo>
                    <a:pt x="431" y="8"/>
                    <a:pt x="429" y="10"/>
                    <a:pt x="428" y="14"/>
                  </a:cubicBezTo>
                  <a:cubicBezTo>
                    <a:pt x="426" y="17"/>
                    <a:pt x="426" y="20"/>
                    <a:pt x="426" y="25"/>
                  </a:cubicBezTo>
                  <a:cubicBezTo>
                    <a:pt x="426" y="29"/>
                    <a:pt x="427" y="33"/>
                    <a:pt x="429" y="36"/>
                  </a:cubicBezTo>
                  <a:cubicBezTo>
                    <a:pt x="431" y="39"/>
                    <a:pt x="433" y="42"/>
                    <a:pt x="436" y="44"/>
                  </a:cubicBezTo>
                  <a:cubicBezTo>
                    <a:pt x="439" y="46"/>
                    <a:pt x="442" y="48"/>
                    <a:pt x="445" y="49"/>
                  </a:cubicBezTo>
                  <a:cubicBezTo>
                    <a:pt x="449" y="51"/>
                    <a:pt x="452" y="52"/>
                    <a:pt x="455" y="54"/>
                  </a:cubicBezTo>
                  <a:cubicBezTo>
                    <a:pt x="458" y="55"/>
                    <a:pt x="460" y="56"/>
                    <a:pt x="462" y="58"/>
                  </a:cubicBezTo>
                  <a:cubicBezTo>
                    <a:pt x="463" y="60"/>
                    <a:pt x="464" y="62"/>
                    <a:pt x="464" y="64"/>
                  </a:cubicBezTo>
                  <a:cubicBezTo>
                    <a:pt x="464" y="68"/>
                    <a:pt x="463" y="70"/>
                    <a:pt x="460" y="72"/>
                  </a:cubicBezTo>
                  <a:cubicBezTo>
                    <a:pt x="457" y="73"/>
                    <a:pt x="454" y="74"/>
                    <a:pt x="449" y="74"/>
                  </a:cubicBezTo>
                  <a:cubicBezTo>
                    <a:pt x="447" y="74"/>
                    <a:pt x="445" y="74"/>
                    <a:pt x="443" y="74"/>
                  </a:cubicBezTo>
                  <a:cubicBezTo>
                    <a:pt x="441" y="73"/>
                    <a:pt x="439" y="73"/>
                    <a:pt x="437" y="73"/>
                  </a:cubicBezTo>
                  <a:cubicBezTo>
                    <a:pt x="435" y="72"/>
                    <a:pt x="434" y="72"/>
                    <a:pt x="432" y="71"/>
                  </a:cubicBezTo>
                  <a:cubicBezTo>
                    <a:pt x="431" y="70"/>
                    <a:pt x="430" y="70"/>
                    <a:pt x="429" y="69"/>
                  </a:cubicBezTo>
                  <a:lnTo>
                    <a:pt x="424" y="84"/>
                  </a:lnTo>
                  <a:cubicBezTo>
                    <a:pt x="426" y="85"/>
                    <a:pt x="429" y="86"/>
                    <a:pt x="434" y="88"/>
                  </a:cubicBezTo>
                  <a:close/>
                  <a:moveTo>
                    <a:pt x="553" y="88"/>
                  </a:moveTo>
                  <a:lnTo>
                    <a:pt x="553" y="88"/>
                  </a:lnTo>
                  <a:lnTo>
                    <a:pt x="553" y="73"/>
                  </a:lnTo>
                  <a:lnTo>
                    <a:pt x="514" y="73"/>
                  </a:lnTo>
                  <a:lnTo>
                    <a:pt x="514" y="1"/>
                  </a:lnTo>
                  <a:lnTo>
                    <a:pt x="498" y="1"/>
                  </a:lnTo>
                  <a:lnTo>
                    <a:pt x="498" y="88"/>
                  </a:lnTo>
                  <a:lnTo>
                    <a:pt x="553" y="88"/>
                  </a:lnTo>
                  <a:close/>
                  <a:moveTo>
                    <a:pt x="579" y="88"/>
                  </a:moveTo>
                  <a:lnTo>
                    <a:pt x="579" y="88"/>
                  </a:lnTo>
                  <a:lnTo>
                    <a:pt x="585" y="70"/>
                  </a:lnTo>
                  <a:lnTo>
                    <a:pt x="613" y="70"/>
                  </a:lnTo>
                  <a:lnTo>
                    <a:pt x="619" y="88"/>
                  </a:lnTo>
                  <a:lnTo>
                    <a:pt x="635" y="88"/>
                  </a:lnTo>
                  <a:lnTo>
                    <a:pt x="604" y="1"/>
                  </a:lnTo>
                  <a:lnTo>
                    <a:pt x="592" y="1"/>
                  </a:lnTo>
                  <a:lnTo>
                    <a:pt x="562" y="88"/>
                  </a:lnTo>
                  <a:lnTo>
                    <a:pt x="579" y="88"/>
                  </a:lnTo>
                  <a:close/>
                  <a:moveTo>
                    <a:pt x="596" y="36"/>
                  </a:moveTo>
                  <a:lnTo>
                    <a:pt x="596" y="36"/>
                  </a:lnTo>
                  <a:lnTo>
                    <a:pt x="599" y="22"/>
                  </a:lnTo>
                  <a:lnTo>
                    <a:pt x="600" y="22"/>
                  </a:lnTo>
                  <a:lnTo>
                    <a:pt x="602" y="36"/>
                  </a:lnTo>
                  <a:lnTo>
                    <a:pt x="609" y="55"/>
                  </a:lnTo>
                  <a:lnTo>
                    <a:pt x="590" y="55"/>
                  </a:lnTo>
                  <a:lnTo>
                    <a:pt x="596" y="36"/>
                  </a:lnTo>
                  <a:close/>
                  <a:moveTo>
                    <a:pt x="680" y="89"/>
                  </a:moveTo>
                  <a:lnTo>
                    <a:pt x="680" y="89"/>
                  </a:lnTo>
                  <a:cubicBezTo>
                    <a:pt x="684" y="89"/>
                    <a:pt x="688" y="88"/>
                    <a:pt x="692" y="87"/>
                  </a:cubicBezTo>
                  <a:cubicBezTo>
                    <a:pt x="696" y="86"/>
                    <a:pt x="699" y="84"/>
                    <a:pt x="702" y="81"/>
                  </a:cubicBezTo>
                  <a:cubicBezTo>
                    <a:pt x="704" y="79"/>
                    <a:pt x="706" y="75"/>
                    <a:pt x="708" y="71"/>
                  </a:cubicBezTo>
                  <a:cubicBezTo>
                    <a:pt x="709" y="67"/>
                    <a:pt x="710" y="63"/>
                    <a:pt x="710" y="57"/>
                  </a:cubicBezTo>
                  <a:lnTo>
                    <a:pt x="710" y="1"/>
                  </a:lnTo>
                  <a:lnTo>
                    <a:pt x="694" y="1"/>
                  </a:lnTo>
                  <a:lnTo>
                    <a:pt x="694" y="56"/>
                  </a:lnTo>
                  <a:cubicBezTo>
                    <a:pt x="694" y="62"/>
                    <a:pt x="693" y="67"/>
                    <a:pt x="691" y="70"/>
                  </a:cubicBezTo>
                  <a:cubicBezTo>
                    <a:pt x="688" y="73"/>
                    <a:pt x="684" y="74"/>
                    <a:pt x="679" y="74"/>
                  </a:cubicBezTo>
                  <a:cubicBezTo>
                    <a:pt x="677" y="74"/>
                    <a:pt x="674" y="74"/>
                    <a:pt x="672" y="73"/>
                  </a:cubicBezTo>
                  <a:cubicBezTo>
                    <a:pt x="670" y="72"/>
                    <a:pt x="669" y="71"/>
                    <a:pt x="668" y="70"/>
                  </a:cubicBezTo>
                  <a:cubicBezTo>
                    <a:pt x="666" y="69"/>
                    <a:pt x="665" y="67"/>
                    <a:pt x="665" y="64"/>
                  </a:cubicBezTo>
                  <a:cubicBezTo>
                    <a:pt x="664" y="62"/>
                    <a:pt x="664" y="59"/>
                    <a:pt x="664" y="56"/>
                  </a:cubicBezTo>
                  <a:lnTo>
                    <a:pt x="664" y="1"/>
                  </a:lnTo>
                  <a:lnTo>
                    <a:pt x="648" y="1"/>
                  </a:lnTo>
                  <a:lnTo>
                    <a:pt x="648" y="59"/>
                  </a:lnTo>
                  <a:cubicBezTo>
                    <a:pt x="648" y="79"/>
                    <a:pt x="658" y="89"/>
                    <a:pt x="680" y="89"/>
                  </a:cubicBezTo>
                  <a:close/>
                  <a:moveTo>
                    <a:pt x="749" y="16"/>
                  </a:moveTo>
                  <a:lnTo>
                    <a:pt x="749" y="16"/>
                  </a:lnTo>
                  <a:lnTo>
                    <a:pt x="749" y="88"/>
                  </a:lnTo>
                  <a:lnTo>
                    <a:pt x="765" y="88"/>
                  </a:lnTo>
                  <a:lnTo>
                    <a:pt x="765" y="16"/>
                  </a:lnTo>
                  <a:lnTo>
                    <a:pt x="791" y="16"/>
                  </a:lnTo>
                  <a:lnTo>
                    <a:pt x="791" y="1"/>
                  </a:lnTo>
                  <a:lnTo>
                    <a:pt x="723" y="1"/>
                  </a:lnTo>
                  <a:lnTo>
                    <a:pt x="723" y="16"/>
                  </a:lnTo>
                  <a:lnTo>
                    <a:pt x="749" y="16"/>
                  </a:lnTo>
                  <a:close/>
                  <a:moveTo>
                    <a:pt x="859" y="88"/>
                  </a:moveTo>
                  <a:lnTo>
                    <a:pt x="859" y="88"/>
                  </a:lnTo>
                  <a:lnTo>
                    <a:pt x="859" y="73"/>
                  </a:lnTo>
                  <a:lnTo>
                    <a:pt x="823" y="73"/>
                  </a:lnTo>
                  <a:lnTo>
                    <a:pt x="823" y="51"/>
                  </a:lnTo>
                  <a:lnTo>
                    <a:pt x="855" y="51"/>
                  </a:lnTo>
                  <a:lnTo>
                    <a:pt x="855" y="36"/>
                  </a:lnTo>
                  <a:lnTo>
                    <a:pt x="823" y="36"/>
                  </a:lnTo>
                  <a:lnTo>
                    <a:pt x="823" y="16"/>
                  </a:lnTo>
                  <a:lnTo>
                    <a:pt x="859" y="16"/>
                  </a:lnTo>
                  <a:lnTo>
                    <a:pt x="859" y="1"/>
                  </a:lnTo>
                  <a:lnTo>
                    <a:pt x="807" y="1"/>
                  </a:lnTo>
                  <a:lnTo>
                    <a:pt x="807" y="88"/>
                  </a:lnTo>
                  <a:lnTo>
                    <a:pt x="859" y="88"/>
                  </a:lnTo>
                  <a:close/>
                  <a:moveTo>
                    <a:pt x="893" y="88"/>
                  </a:moveTo>
                  <a:lnTo>
                    <a:pt x="893" y="88"/>
                  </a:lnTo>
                  <a:lnTo>
                    <a:pt x="893" y="52"/>
                  </a:lnTo>
                  <a:lnTo>
                    <a:pt x="902" y="54"/>
                  </a:lnTo>
                  <a:lnTo>
                    <a:pt x="921" y="88"/>
                  </a:lnTo>
                  <a:lnTo>
                    <a:pt x="941" y="88"/>
                  </a:lnTo>
                  <a:lnTo>
                    <a:pt x="921" y="55"/>
                  </a:lnTo>
                  <a:lnTo>
                    <a:pt x="915" y="51"/>
                  </a:lnTo>
                  <a:cubicBezTo>
                    <a:pt x="920" y="49"/>
                    <a:pt x="924" y="46"/>
                    <a:pt x="927" y="42"/>
                  </a:cubicBezTo>
                  <a:cubicBezTo>
                    <a:pt x="930" y="37"/>
                    <a:pt x="931" y="31"/>
                    <a:pt x="931" y="24"/>
                  </a:cubicBezTo>
                  <a:cubicBezTo>
                    <a:pt x="931" y="20"/>
                    <a:pt x="930" y="16"/>
                    <a:pt x="929" y="13"/>
                  </a:cubicBezTo>
                  <a:cubicBezTo>
                    <a:pt x="927" y="9"/>
                    <a:pt x="925" y="7"/>
                    <a:pt x="922" y="5"/>
                  </a:cubicBezTo>
                  <a:cubicBezTo>
                    <a:pt x="919" y="3"/>
                    <a:pt x="915" y="2"/>
                    <a:pt x="912" y="1"/>
                  </a:cubicBezTo>
                  <a:cubicBezTo>
                    <a:pt x="908" y="1"/>
                    <a:pt x="904" y="0"/>
                    <a:pt x="900" y="0"/>
                  </a:cubicBezTo>
                  <a:cubicBezTo>
                    <a:pt x="899" y="0"/>
                    <a:pt x="897" y="0"/>
                    <a:pt x="895" y="0"/>
                  </a:cubicBezTo>
                  <a:cubicBezTo>
                    <a:pt x="893" y="0"/>
                    <a:pt x="891" y="0"/>
                    <a:pt x="889" y="1"/>
                  </a:cubicBezTo>
                  <a:cubicBezTo>
                    <a:pt x="887" y="1"/>
                    <a:pt x="885" y="1"/>
                    <a:pt x="883" y="1"/>
                  </a:cubicBezTo>
                  <a:cubicBezTo>
                    <a:pt x="880" y="2"/>
                    <a:pt x="878" y="2"/>
                    <a:pt x="877" y="2"/>
                  </a:cubicBezTo>
                  <a:lnTo>
                    <a:pt x="877" y="88"/>
                  </a:lnTo>
                  <a:lnTo>
                    <a:pt x="893" y="88"/>
                  </a:lnTo>
                  <a:close/>
                  <a:moveTo>
                    <a:pt x="893" y="16"/>
                  </a:moveTo>
                  <a:lnTo>
                    <a:pt x="893" y="16"/>
                  </a:lnTo>
                  <a:cubicBezTo>
                    <a:pt x="894" y="16"/>
                    <a:pt x="895" y="15"/>
                    <a:pt x="897" y="15"/>
                  </a:cubicBezTo>
                  <a:cubicBezTo>
                    <a:pt x="898" y="15"/>
                    <a:pt x="900" y="15"/>
                    <a:pt x="902" y="15"/>
                  </a:cubicBezTo>
                  <a:cubicBezTo>
                    <a:pt x="906" y="15"/>
                    <a:pt x="910" y="16"/>
                    <a:pt x="912" y="18"/>
                  </a:cubicBezTo>
                  <a:cubicBezTo>
                    <a:pt x="914" y="20"/>
                    <a:pt x="915" y="23"/>
                    <a:pt x="915" y="27"/>
                  </a:cubicBezTo>
                  <a:cubicBezTo>
                    <a:pt x="915" y="32"/>
                    <a:pt x="914" y="35"/>
                    <a:pt x="911" y="38"/>
                  </a:cubicBezTo>
                  <a:cubicBezTo>
                    <a:pt x="908" y="40"/>
                    <a:pt x="905" y="41"/>
                    <a:pt x="900" y="41"/>
                  </a:cubicBezTo>
                  <a:lnTo>
                    <a:pt x="893" y="41"/>
                  </a:lnTo>
                  <a:lnTo>
                    <a:pt x="893" y="16"/>
                  </a:lnTo>
                  <a:close/>
                  <a:moveTo>
                    <a:pt x="973" y="88"/>
                  </a:moveTo>
                  <a:lnTo>
                    <a:pt x="973" y="88"/>
                  </a:lnTo>
                  <a:lnTo>
                    <a:pt x="973" y="43"/>
                  </a:lnTo>
                  <a:lnTo>
                    <a:pt x="971" y="29"/>
                  </a:lnTo>
                  <a:lnTo>
                    <a:pt x="972" y="29"/>
                  </a:lnTo>
                  <a:lnTo>
                    <a:pt x="978" y="43"/>
                  </a:lnTo>
                  <a:lnTo>
                    <a:pt x="1011" y="88"/>
                  </a:lnTo>
                  <a:lnTo>
                    <a:pt x="1023" y="88"/>
                  </a:lnTo>
                  <a:lnTo>
                    <a:pt x="1023" y="1"/>
                  </a:lnTo>
                  <a:lnTo>
                    <a:pt x="1007" y="1"/>
                  </a:lnTo>
                  <a:lnTo>
                    <a:pt x="1007" y="47"/>
                  </a:lnTo>
                  <a:lnTo>
                    <a:pt x="1009" y="60"/>
                  </a:lnTo>
                  <a:lnTo>
                    <a:pt x="1008" y="60"/>
                  </a:lnTo>
                  <a:lnTo>
                    <a:pt x="1002" y="47"/>
                  </a:lnTo>
                  <a:lnTo>
                    <a:pt x="969" y="1"/>
                  </a:lnTo>
                  <a:lnTo>
                    <a:pt x="957" y="1"/>
                  </a:lnTo>
                  <a:lnTo>
                    <a:pt x="957" y="88"/>
                  </a:lnTo>
                  <a:lnTo>
                    <a:pt x="973" y="88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530231" y="371475"/>
              <a:ext cx="982676" cy="76200"/>
            </a:xfrm>
            <a:custGeom>
              <a:avLst/>
              <a:gdLst>
                <a:gd name="T0" fmla="*/ 49 w 1023"/>
                <a:gd name="T1" fmla="*/ 25 h 77"/>
                <a:gd name="T2" fmla="*/ 93 w 1023"/>
                <a:gd name="T3" fmla="*/ 76 h 77"/>
                <a:gd name="T4" fmla="*/ 67 w 1023"/>
                <a:gd name="T5" fmla="*/ 39 h 77"/>
                <a:gd name="T6" fmla="*/ 93 w 1023"/>
                <a:gd name="T7" fmla="*/ 76 h 77"/>
                <a:gd name="T8" fmla="*/ 135 w 1023"/>
                <a:gd name="T9" fmla="*/ 76 h 77"/>
                <a:gd name="T10" fmla="*/ 116 w 1023"/>
                <a:gd name="T11" fmla="*/ 61 h 77"/>
                <a:gd name="T12" fmla="*/ 139 w 1023"/>
                <a:gd name="T13" fmla="*/ 26 h 77"/>
                <a:gd name="T14" fmla="*/ 102 w 1023"/>
                <a:gd name="T15" fmla="*/ 30 h 77"/>
                <a:gd name="T16" fmla="*/ 186 w 1023"/>
                <a:gd name="T17" fmla="*/ 50 h 77"/>
                <a:gd name="T18" fmla="*/ 163 w 1023"/>
                <a:gd name="T19" fmla="*/ 39 h 77"/>
                <a:gd name="T20" fmla="*/ 221 w 1023"/>
                <a:gd name="T21" fmla="*/ 76 h 77"/>
                <a:gd name="T22" fmla="*/ 256 w 1023"/>
                <a:gd name="T23" fmla="*/ 76 h 77"/>
                <a:gd name="T24" fmla="*/ 241 w 1023"/>
                <a:gd name="T25" fmla="*/ 47 h 77"/>
                <a:gd name="T26" fmla="*/ 280 w 1023"/>
                <a:gd name="T27" fmla="*/ 14 h 77"/>
                <a:gd name="T28" fmla="*/ 297 w 1023"/>
                <a:gd name="T29" fmla="*/ 76 h 77"/>
                <a:gd name="T30" fmla="*/ 328 w 1023"/>
                <a:gd name="T31" fmla="*/ 50 h 77"/>
                <a:gd name="T32" fmla="*/ 305 w 1023"/>
                <a:gd name="T33" fmla="*/ 26 h 77"/>
                <a:gd name="T34" fmla="*/ 312 w 1023"/>
                <a:gd name="T35" fmla="*/ 13 h 77"/>
                <a:gd name="T36" fmla="*/ 299 w 1023"/>
                <a:gd name="T37" fmla="*/ 45 h 77"/>
                <a:gd name="T38" fmla="*/ 308 w 1023"/>
                <a:gd name="T39" fmla="*/ 66 h 77"/>
                <a:gd name="T40" fmla="*/ 297 w 1023"/>
                <a:gd name="T41" fmla="*/ 76 h 77"/>
                <a:gd name="T42" fmla="*/ 373 w 1023"/>
                <a:gd name="T43" fmla="*/ 76 h 77"/>
                <a:gd name="T44" fmla="*/ 354 w 1023"/>
                <a:gd name="T45" fmla="*/ 61 h 77"/>
                <a:gd name="T46" fmla="*/ 377 w 1023"/>
                <a:gd name="T47" fmla="*/ 26 h 77"/>
                <a:gd name="T48" fmla="*/ 340 w 1023"/>
                <a:gd name="T49" fmla="*/ 30 h 77"/>
                <a:gd name="T50" fmla="*/ 424 w 1023"/>
                <a:gd name="T51" fmla="*/ 50 h 77"/>
                <a:gd name="T52" fmla="*/ 401 w 1023"/>
                <a:gd name="T53" fmla="*/ 39 h 77"/>
                <a:gd name="T54" fmla="*/ 484 w 1023"/>
                <a:gd name="T55" fmla="*/ 76 h 77"/>
                <a:gd name="T56" fmla="*/ 459 w 1023"/>
                <a:gd name="T57" fmla="*/ 39 h 77"/>
                <a:gd name="T58" fmla="*/ 484 w 1023"/>
                <a:gd name="T59" fmla="*/ 76 h 77"/>
                <a:gd name="T60" fmla="*/ 561 w 1023"/>
                <a:gd name="T61" fmla="*/ 54 h 77"/>
                <a:gd name="T62" fmla="*/ 534 w 1023"/>
                <a:gd name="T63" fmla="*/ 66 h 77"/>
                <a:gd name="T64" fmla="*/ 516 w 1023"/>
                <a:gd name="T65" fmla="*/ 56 h 77"/>
                <a:gd name="T66" fmla="*/ 582 w 1023"/>
                <a:gd name="T67" fmla="*/ 34 h 77"/>
                <a:gd name="T68" fmla="*/ 608 w 1023"/>
                <a:gd name="T69" fmla="*/ 47 h 77"/>
                <a:gd name="T70" fmla="*/ 572 w 1023"/>
                <a:gd name="T71" fmla="*/ 76 h 77"/>
                <a:gd name="T72" fmla="*/ 643 w 1023"/>
                <a:gd name="T73" fmla="*/ 76 h 77"/>
                <a:gd name="T74" fmla="*/ 691 w 1023"/>
                <a:gd name="T75" fmla="*/ 14 h 77"/>
                <a:gd name="T76" fmla="*/ 650 w 1023"/>
                <a:gd name="T77" fmla="*/ 14 h 77"/>
                <a:gd name="T78" fmla="*/ 720 w 1023"/>
                <a:gd name="T79" fmla="*/ 50 h 77"/>
                <a:gd name="T80" fmla="*/ 746 w 1023"/>
                <a:gd name="T81" fmla="*/ 14 h 77"/>
                <a:gd name="T82" fmla="*/ 767 w 1023"/>
                <a:gd name="T83" fmla="*/ 51 h 77"/>
                <a:gd name="T84" fmla="*/ 791 w 1023"/>
                <a:gd name="T85" fmla="*/ 43 h 77"/>
                <a:gd name="T86" fmla="*/ 768 w 1023"/>
                <a:gd name="T87" fmla="*/ 14 h 77"/>
                <a:gd name="T88" fmla="*/ 767 w 1023"/>
                <a:gd name="T89" fmla="*/ 25 h 77"/>
                <a:gd name="T90" fmla="*/ 780 w 1023"/>
                <a:gd name="T91" fmla="*/ 40 h 77"/>
                <a:gd name="T92" fmla="*/ 824 w 1023"/>
                <a:gd name="T93" fmla="*/ 77 h 77"/>
                <a:gd name="T94" fmla="*/ 840 w 1023"/>
                <a:gd name="T95" fmla="*/ 44 h 77"/>
                <a:gd name="T96" fmla="*/ 827 w 1023"/>
                <a:gd name="T97" fmla="*/ 24 h 77"/>
                <a:gd name="T98" fmla="*/ 819 w 1023"/>
                <a:gd name="T99" fmla="*/ 14 h 77"/>
                <a:gd name="T100" fmla="*/ 821 w 1023"/>
                <a:gd name="T101" fmla="*/ 49 h 77"/>
                <a:gd name="T102" fmla="*/ 819 w 1023"/>
                <a:gd name="T103" fmla="*/ 66 h 77"/>
                <a:gd name="T104" fmla="*/ 868 w 1023"/>
                <a:gd name="T105" fmla="*/ 14 h 77"/>
                <a:gd name="T106" fmla="*/ 895 w 1023"/>
                <a:gd name="T107" fmla="*/ 25 h 77"/>
                <a:gd name="T108" fmla="*/ 925 w 1023"/>
                <a:gd name="T109" fmla="*/ 14 h 77"/>
                <a:gd name="T110" fmla="*/ 940 w 1023"/>
                <a:gd name="T111" fmla="*/ 63 h 77"/>
                <a:gd name="T112" fmla="*/ 923 w 1023"/>
                <a:gd name="T113" fmla="*/ 76 h 77"/>
                <a:gd name="T114" fmla="*/ 952 w 1023"/>
                <a:gd name="T115" fmla="*/ 39 h 77"/>
                <a:gd name="T116" fmla="*/ 941 w 1023"/>
                <a:gd name="T117" fmla="*/ 11 h 77"/>
                <a:gd name="T118" fmla="*/ 934 w 1023"/>
                <a:gd name="T119" fmla="*/ 5 h 77"/>
                <a:gd name="T120" fmla="*/ 966 w 1023"/>
                <a:gd name="T121" fmla="*/ 5 h 77"/>
                <a:gd name="T122" fmla="*/ 993 w 1023"/>
                <a:gd name="T123" fmla="*/ 25 h 77"/>
                <a:gd name="T124" fmla="*/ 1023 w 1023"/>
                <a:gd name="T125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3" h="77">
                  <a:moveTo>
                    <a:pt x="19" y="25"/>
                  </a:moveTo>
                  <a:lnTo>
                    <a:pt x="19" y="25"/>
                  </a:lnTo>
                  <a:lnTo>
                    <a:pt x="19" y="76"/>
                  </a:lnTo>
                  <a:lnTo>
                    <a:pt x="30" y="76"/>
                  </a:lnTo>
                  <a:lnTo>
                    <a:pt x="30" y="25"/>
                  </a:lnTo>
                  <a:lnTo>
                    <a:pt x="49" y="25"/>
                  </a:lnTo>
                  <a:lnTo>
                    <a:pt x="49" y="14"/>
                  </a:lnTo>
                  <a:lnTo>
                    <a:pt x="0" y="14"/>
                  </a:lnTo>
                  <a:lnTo>
                    <a:pt x="0" y="25"/>
                  </a:lnTo>
                  <a:lnTo>
                    <a:pt x="19" y="25"/>
                  </a:lnTo>
                  <a:close/>
                  <a:moveTo>
                    <a:pt x="93" y="76"/>
                  </a:moveTo>
                  <a:lnTo>
                    <a:pt x="93" y="76"/>
                  </a:lnTo>
                  <a:lnTo>
                    <a:pt x="93" y="65"/>
                  </a:lnTo>
                  <a:lnTo>
                    <a:pt x="67" y="65"/>
                  </a:lnTo>
                  <a:lnTo>
                    <a:pt x="67" y="50"/>
                  </a:lnTo>
                  <a:lnTo>
                    <a:pt x="90" y="50"/>
                  </a:lnTo>
                  <a:lnTo>
                    <a:pt x="90" y="39"/>
                  </a:lnTo>
                  <a:lnTo>
                    <a:pt x="67" y="39"/>
                  </a:lnTo>
                  <a:lnTo>
                    <a:pt x="67" y="25"/>
                  </a:lnTo>
                  <a:lnTo>
                    <a:pt x="92" y="25"/>
                  </a:lnTo>
                  <a:lnTo>
                    <a:pt x="92" y="14"/>
                  </a:lnTo>
                  <a:lnTo>
                    <a:pt x="56" y="14"/>
                  </a:lnTo>
                  <a:lnTo>
                    <a:pt x="56" y="76"/>
                  </a:lnTo>
                  <a:lnTo>
                    <a:pt x="93" y="76"/>
                  </a:lnTo>
                  <a:close/>
                  <a:moveTo>
                    <a:pt x="102" y="60"/>
                  </a:moveTo>
                  <a:lnTo>
                    <a:pt x="102" y="60"/>
                  </a:lnTo>
                  <a:cubicBezTo>
                    <a:pt x="103" y="64"/>
                    <a:pt x="105" y="67"/>
                    <a:pt x="107" y="70"/>
                  </a:cubicBezTo>
                  <a:cubicBezTo>
                    <a:pt x="110" y="72"/>
                    <a:pt x="113" y="74"/>
                    <a:pt x="116" y="75"/>
                  </a:cubicBezTo>
                  <a:cubicBezTo>
                    <a:pt x="119" y="77"/>
                    <a:pt x="123" y="77"/>
                    <a:pt x="126" y="77"/>
                  </a:cubicBezTo>
                  <a:cubicBezTo>
                    <a:pt x="129" y="77"/>
                    <a:pt x="132" y="77"/>
                    <a:pt x="135" y="76"/>
                  </a:cubicBezTo>
                  <a:cubicBezTo>
                    <a:pt x="138" y="76"/>
                    <a:pt x="141" y="75"/>
                    <a:pt x="142" y="73"/>
                  </a:cubicBezTo>
                  <a:lnTo>
                    <a:pt x="140" y="64"/>
                  </a:lnTo>
                  <a:cubicBezTo>
                    <a:pt x="139" y="64"/>
                    <a:pt x="137" y="65"/>
                    <a:pt x="135" y="66"/>
                  </a:cubicBezTo>
                  <a:cubicBezTo>
                    <a:pt x="133" y="66"/>
                    <a:pt x="131" y="66"/>
                    <a:pt x="129" y="66"/>
                  </a:cubicBezTo>
                  <a:cubicBezTo>
                    <a:pt x="126" y="66"/>
                    <a:pt x="123" y="66"/>
                    <a:pt x="121" y="65"/>
                  </a:cubicBezTo>
                  <a:cubicBezTo>
                    <a:pt x="119" y="64"/>
                    <a:pt x="117" y="62"/>
                    <a:pt x="116" y="61"/>
                  </a:cubicBezTo>
                  <a:cubicBezTo>
                    <a:pt x="114" y="59"/>
                    <a:pt x="113" y="56"/>
                    <a:pt x="113" y="54"/>
                  </a:cubicBezTo>
                  <a:cubicBezTo>
                    <a:pt x="112" y="51"/>
                    <a:pt x="111" y="48"/>
                    <a:pt x="111" y="45"/>
                  </a:cubicBezTo>
                  <a:cubicBezTo>
                    <a:pt x="111" y="38"/>
                    <a:pt x="113" y="33"/>
                    <a:pt x="116" y="29"/>
                  </a:cubicBezTo>
                  <a:cubicBezTo>
                    <a:pt x="119" y="26"/>
                    <a:pt x="123" y="24"/>
                    <a:pt x="128" y="24"/>
                  </a:cubicBezTo>
                  <a:cubicBezTo>
                    <a:pt x="130" y="24"/>
                    <a:pt x="133" y="24"/>
                    <a:pt x="134" y="24"/>
                  </a:cubicBezTo>
                  <a:cubicBezTo>
                    <a:pt x="136" y="25"/>
                    <a:pt x="138" y="25"/>
                    <a:pt x="139" y="26"/>
                  </a:cubicBezTo>
                  <a:lnTo>
                    <a:pt x="142" y="15"/>
                  </a:lnTo>
                  <a:cubicBezTo>
                    <a:pt x="140" y="15"/>
                    <a:pt x="138" y="14"/>
                    <a:pt x="136" y="14"/>
                  </a:cubicBezTo>
                  <a:cubicBezTo>
                    <a:pt x="133" y="13"/>
                    <a:pt x="130" y="13"/>
                    <a:pt x="127" y="13"/>
                  </a:cubicBezTo>
                  <a:cubicBezTo>
                    <a:pt x="123" y="13"/>
                    <a:pt x="120" y="14"/>
                    <a:pt x="117" y="15"/>
                  </a:cubicBezTo>
                  <a:cubicBezTo>
                    <a:pt x="113" y="16"/>
                    <a:pt x="111" y="18"/>
                    <a:pt x="108" y="20"/>
                  </a:cubicBezTo>
                  <a:cubicBezTo>
                    <a:pt x="106" y="23"/>
                    <a:pt x="104" y="26"/>
                    <a:pt x="102" y="30"/>
                  </a:cubicBezTo>
                  <a:cubicBezTo>
                    <a:pt x="101" y="34"/>
                    <a:pt x="100" y="39"/>
                    <a:pt x="100" y="45"/>
                  </a:cubicBezTo>
                  <a:cubicBezTo>
                    <a:pt x="100" y="51"/>
                    <a:pt x="101" y="56"/>
                    <a:pt x="102" y="60"/>
                  </a:cubicBezTo>
                  <a:close/>
                  <a:moveTo>
                    <a:pt x="163" y="76"/>
                  </a:moveTo>
                  <a:lnTo>
                    <a:pt x="163" y="76"/>
                  </a:lnTo>
                  <a:lnTo>
                    <a:pt x="163" y="50"/>
                  </a:lnTo>
                  <a:lnTo>
                    <a:pt x="186" y="50"/>
                  </a:lnTo>
                  <a:lnTo>
                    <a:pt x="186" y="76"/>
                  </a:lnTo>
                  <a:lnTo>
                    <a:pt x="197" y="76"/>
                  </a:lnTo>
                  <a:lnTo>
                    <a:pt x="197" y="14"/>
                  </a:lnTo>
                  <a:lnTo>
                    <a:pt x="186" y="14"/>
                  </a:lnTo>
                  <a:lnTo>
                    <a:pt x="186" y="39"/>
                  </a:lnTo>
                  <a:lnTo>
                    <a:pt x="163" y="39"/>
                  </a:lnTo>
                  <a:lnTo>
                    <a:pt x="163" y="14"/>
                  </a:lnTo>
                  <a:lnTo>
                    <a:pt x="152" y="14"/>
                  </a:lnTo>
                  <a:lnTo>
                    <a:pt x="152" y="76"/>
                  </a:lnTo>
                  <a:lnTo>
                    <a:pt x="163" y="76"/>
                  </a:lnTo>
                  <a:close/>
                  <a:moveTo>
                    <a:pt x="221" y="76"/>
                  </a:moveTo>
                  <a:lnTo>
                    <a:pt x="221" y="76"/>
                  </a:lnTo>
                  <a:lnTo>
                    <a:pt x="221" y="44"/>
                  </a:lnTo>
                  <a:lnTo>
                    <a:pt x="219" y="34"/>
                  </a:lnTo>
                  <a:lnTo>
                    <a:pt x="220" y="34"/>
                  </a:lnTo>
                  <a:lnTo>
                    <a:pt x="225" y="44"/>
                  </a:lnTo>
                  <a:lnTo>
                    <a:pt x="248" y="76"/>
                  </a:lnTo>
                  <a:lnTo>
                    <a:pt x="256" y="76"/>
                  </a:lnTo>
                  <a:lnTo>
                    <a:pt x="256" y="14"/>
                  </a:lnTo>
                  <a:lnTo>
                    <a:pt x="245" y="14"/>
                  </a:lnTo>
                  <a:lnTo>
                    <a:pt x="245" y="47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1" y="47"/>
                  </a:lnTo>
                  <a:lnTo>
                    <a:pt x="218" y="14"/>
                  </a:lnTo>
                  <a:lnTo>
                    <a:pt x="209" y="14"/>
                  </a:lnTo>
                  <a:lnTo>
                    <a:pt x="209" y="76"/>
                  </a:lnTo>
                  <a:lnTo>
                    <a:pt x="221" y="76"/>
                  </a:lnTo>
                  <a:close/>
                  <a:moveTo>
                    <a:pt x="280" y="14"/>
                  </a:moveTo>
                  <a:lnTo>
                    <a:pt x="280" y="14"/>
                  </a:lnTo>
                  <a:lnTo>
                    <a:pt x="269" y="14"/>
                  </a:lnTo>
                  <a:lnTo>
                    <a:pt x="269" y="76"/>
                  </a:lnTo>
                  <a:lnTo>
                    <a:pt x="280" y="76"/>
                  </a:lnTo>
                  <a:lnTo>
                    <a:pt x="280" y="14"/>
                  </a:lnTo>
                  <a:close/>
                  <a:moveTo>
                    <a:pt x="297" y="76"/>
                  </a:moveTo>
                  <a:lnTo>
                    <a:pt x="297" y="76"/>
                  </a:lnTo>
                  <a:cubicBezTo>
                    <a:pt x="300" y="77"/>
                    <a:pt x="304" y="77"/>
                    <a:pt x="308" y="77"/>
                  </a:cubicBezTo>
                  <a:cubicBezTo>
                    <a:pt x="312" y="77"/>
                    <a:pt x="315" y="77"/>
                    <a:pt x="317" y="76"/>
                  </a:cubicBezTo>
                  <a:cubicBezTo>
                    <a:pt x="320" y="75"/>
                    <a:pt x="322" y="74"/>
                    <a:pt x="324" y="72"/>
                  </a:cubicBezTo>
                  <a:cubicBezTo>
                    <a:pt x="326" y="71"/>
                    <a:pt x="328" y="69"/>
                    <a:pt x="329" y="66"/>
                  </a:cubicBezTo>
                  <a:cubicBezTo>
                    <a:pt x="330" y="64"/>
                    <a:pt x="330" y="61"/>
                    <a:pt x="330" y="58"/>
                  </a:cubicBezTo>
                  <a:cubicBezTo>
                    <a:pt x="330" y="55"/>
                    <a:pt x="330" y="52"/>
                    <a:pt x="328" y="50"/>
                  </a:cubicBezTo>
                  <a:cubicBezTo>
                    <a:pt x="327" y="48"/>
                    <a:pt x="326" y="46"/>
                    <a:pt x="324" y="44"/>
                  </a:cubicBezTo>
                  <a:cubicBezTo>
                    <a:pt x="322" y="43"/>
                    <a:pt x="320" y="42"/>
                    <a:pt x="317" y="41"/>
                  </a:cubicBezTo>
                  <a:cubicBezTo>
                    <a:pt x="315" y="40"/>
                    <a:pt x="313" y="38"/>
                    <a:pt x="311" y="38"/>
                  </a:cubicBezTo>
                  <a:cubicBezTo>
                    <a:pt x="309" y="37"/>
                    <a:pt x="307" y="35"/>
                    <a:pt x="305" y="34"/>
                  </a:cubicBezTo>
                  <a:cubicBezTo>
                    <a:pt x="304" y="33"/>
                    <a:pt x="303" y="32"/>
                    <a:pt x="303" y="30"/>
                  </a:cubicBezTo>
                  <a:cubicBezTo>
                    <a:pt x="303" y="28"/>
                    <a:pt x="304" y="27"/>
                    <a:pt x="305" y="26"/>
                  </a:cubicBezTo>
                  <a:cubicBezTo>
                    <a:pt x="307" y="24"/>
                    <a:pt x="309" y="24"/>
                    <a:pt x="312" y="24"/>
                  </a:cubicBezTo>
                  <a:cubicBezTo>
                    <a:pt x="315" y="24"/>
                    <a:pt x="317" y="24"/>
                    <a:pt x="320" y="25"/>
                  </a:cubicBezTo>
                  <a:cubicBezTo>
                    <a:pt x="322" y="26"/>
                    <a:pt x="324" y="26"/>
                    <a:pt x="325" y="27"/>
                  </a:cubicBezTo>
                  <a:lnTo>
                    <a:pt x="329" y="17"/>
                  </a:lnTo>
                  <a:cubicBezTo>
                    <a:pt x="327" y="16"/>
                    <a:pt x="324" y="15"/>
                    <a:pt x="321" y="14"/>
                  </a:cubicBezTo>
                  <a:cubicBezTo>
                    <a:pt x="318" y="13"/>
                    <a:pt x="315" y="13"/>
                    <a:pt x="312" y="13"/>
                  </a:cubicBezTo>
                  <a:cubicBezTo>
                    <a:pt x="309" y="13"/>
                    <a:pt x="306" y="13"/>
                    <a:pt x="303" y="14"/>
                  </a:cubicBezTo>
                  <a:cubicBezTo>
                    <a:pt x="301" y="15"/>
                    <a:pt x="299" y="16"/>
                    <a:pt x="297" y="17"/>
                  </a:cubicBezTo>
                  <a:cubicBezTo>
                    <a:pt x="295" y="19"/>
                    <a:pt x="294" y="21"/>
                    <a:pt x="293" y="23"/>
                  </a:cubicBezTo>
                  <a:cubicBezTo>
                    <a:pt x="292" y="25"/>
                    <a:pt x="291" y="28"/>
                    <a:pt x="291" y="31"/>
                  </a:cubicBezTo>
                  <a:cubicBezTo>
                    <a:pt x="291" y="34"/>
                    <a:pt x="292" y="37"/>
                    <a:pt x="294" y="39"/>
                  </a:cubicBezTo>
                  <a:cubicBezTo>
                    <a:pt x="295" y="42"/>
                    <a:pt x="297" y="43"/>
                    <a:pt x="299" y="45"/>
                  </a:cubicBezTo>
                  <a:cubicBezTo>
                    <a:pt x="301" y="46"/>
                    <a:pt x="303" y="48"/>
                    <a:pt x="305" y="49"/>
                  </a:cubicBezTo>
                  <a:cubicBezTo>
                    <a:pt x="308" y="50"/>
                    <a:pt x="310" y="51"/>
                    <a:pt x="312" y="52"/>
                  </a:cubicBezTo>
                  <a:cubicBezTo>
                    <a:pt x="314" y="53"/>
                    <a:pt x="316" y="54"/>
                    <a:pt x="317" y="55"/>
                  </a:cubicBezTo>
                  <a:cubicBezTo>
                    <a:pt x="318" y="56"/>
                    <a:pt x="319" y="57"/>
                    <a:pt x="319" y="59"/>
                  </a:cubicBezTo>
                  <a:cubicBezTo>
                    <a:pt x="319" y="62"/>
                    <a:pt x="318" y="63"/>
                    <a:pt x="316" y="65"/>
                  </a:cubicBezTo>
                  <a:cubicBezTo>
                    <a:pt x="314" y="66"/>
                    <a:pt x="311" y="66"/>
                    <a:pt x="308" y="66"/>
                  </a:cubicBezTo>
                  <a:cubicBezTo>
                    <a:pt x="306" y="66"/>
                    <a:pt x="305" y="66"/>
                    <a:pt x="304" y="66"/>
                  </a:cubicBezTo>
                  <a:cubicBezTo>
                    <a:pt x="302" y="66"/>
                    <a:pt x="301" y="66"/>
                    <a:pt x="300" y="65"/>
                  </a:cubicBezTo>
                  <a:cubicBezTo>
                    <a:pt x="298" y="65"/>
                    <a:pt x="297" y="64"/>
                    <a:pt x="296" y="64"/>
                  </a:cubicBezTo>
                  <a:cubicBezTo>
                    <a:pt x="295" y="64"/>
                    <a:pt x="294" y="63"/>
                    <a:pt x="294" y="63"/>
                  </a:cubicBezTo>
                  <a:lnTo>
                    <a:pt x="290" y="73"/>
                  </a:lnTo>
                  <a:cubicBezTo>
                    <a:pt x="291" y="74"/>
                    <a:pt x="294" y="75"/>
                    <a:pt x="297" y="76"/>
                  </a:cubicBezTo>
                  <a:close/>
                  <a:moveTo>
                    <a:pt x="340" y="60"/>
                  </a:moveTo>
                  <a:lnTo>
                    <a:pt x="340" y="60"/>
                  </a:lnTo>
                  <a:cubicBezTo>
                    <a:pt x="341" y="64"/>
                    <a:pt x="343" y="67"/>
                    <a:pt x="346" y="70"/>
                  </a:cubicBezTo>
                  <a:cubicBezTo>
                    <a:pt x="348" y="72"/>
                    <a:pt x="351" y="74"/>
                    <a:pt x="354" y="75"/>
                  </a:cubicBezTo>
                  <a:cubicBezTo>
                    <a:pt x="357" y="77"/>
                    <a:pt x="361" y="77"/>
                    <a:pt x="364" y="77"/>
                  </a:cubicBezTo>
                  <a:cubicBezTo>
                    <a:pt x="367" y="77"/>
                    <a:pt x="370" y="77"/>
                    <a:pt x="373" y="76"/>
                  </a:cubicBezTo>
                  <a:cubicBezTo>
                    <a:pt x="376" y="76"/>
                    <a:pt x="379" y="75"/>
                    <a:pt x="380" y="73"/>
                  </a:cubicBezTo>
                  <a:lnTo>
                    <a:pt x="378" y="64"/>
                  </a:lnTo>
                  <a:cubicBezTo>
                    <a:pt x="377" y="64"/>
                    <a:pt x="375" y="65"/>
                    <a:pt x="373" y="66"/>
                  </a:cubicBezTo>
                  <a:cubicBezTo>
                    <a:pt x="371" y="66"/>
                    <a:pt x="369" y="66"/>
                    <a:pt x="367" y="66"/>
                  </a:cubicBezTo>
                  <a:cubicBezTo>
                    <a:pt x="364" y="66"/>
                    <a:pt x="361" y="66"/>
                    <a:pt x="359" y="65"/>
                  </a:cubicBezTo>
                  <a:cubicBezTo>
                    <a:pt x="357" y="64"/>
                    <a:pt x="355" y="62"/>
                    <a:pt x="354" y="61"/>
                  </a:cubicBezTo>
                  <a:cubicBezTo>
                    <a:pt x="352" y="59"/>
                    <a:pt x="351" y="56"/>
                    <a:pt x="351" y="54"/>
                  </a:cubicBezTo>
                  <a:cubicBezTo>
                    <a:pt x="350" y="51"/>
                    <a:pt x="350" y="48"/>
                    <a:pt x="350" y="45"/>
                  </a:cubicBezTo>
                  <a:cubicBezTo>
                    <a:pt x="350" y="38"/>
                    <a:pt x="351" y="33"/>
                    <a:pt x="354" y="29"/>
                  </a:cubicBezTo>
                  <a:cubicBezTo>
                    <a:pt x="357" y="26"/>
                    <a:pt x="361" y="24"/>
                    <a:pt x="366" y="24"/>
                  </a:cubicBezTo>
                  <a:cubicBezTo>
                    <a:pt x="368" y="24"/>
                    <a:pt x="371" y="24"/>
                    <a:pt x="372" y="24"/>
                  </a:cubicBezTo>
                  <a:cubicBezTo>
                    <a:pt x="374" y="25"/>
                    <a:pt x="376" y="25"/>
                    <a:pt x="377" y="26"/>
                  </a:cubicBezTo>
                  <a:lnTo>
                    <a:pt x="380" y="15"/>
                  </a:lnTo>
                  <a:cubicBezTo>
                    <a:pt x="378" y="15"/>
                    <a:pt x="376" y="14"/>
                    <a:pt x="374" y="14"/>
                  </a:cubicBezTo>
                  <a:cubicBezTo>
                    <a:pt x="371" y="13"/>
                    <a:pt x="368" y="13"/>
                    <a:pt x="365" y="13"/>
                  </a:cubicBezTo>
                  <a:cubicBezTo>
                    <a:pt x="361" y="13"/>
                    <a:pt x="358" y="14"/>
                    <a:pt x="355" y="15"/>
                  </a:cubicBezTo>
                  <a:cubicBezTo>
                    <a:pt x="351" y="16"/>
                    <a:pt x="349" y="18"/>
                    <a:pt x="346" y="20"/>
                  </a:cubicBezTo>
                  <a:cubicBezTo>
                    <a:pt x="344" y="23"/>
                    <a:pt x="342" y="26"/>
                    <a:pt x="340" y="30"/>
                  </a:cubicBezTo>
                  <a:cubicBezTo>
                    <a:pt x="339" y="34"/>
                    <a:pt x="338" y="39"/>
                    <a:pt x="338" y="45"/>
                  </a:cubicBezTo>
                  <a:cubicBezTo>
                    <a:pt x="338" y="51"/>
                    <a:pt x="339" y="56"/>
                    <a:pt x="340" y="60"/>
                  </a:cubicBezTo>
                  <a:close/>
                  <a:moveTo>
                    <a:pt x="401" y="76"/>
                  </a:moveTo>
                  <a:lnTo>
                    <a:pt x="401" y="76"/>
                  </a:lnTo>
                  <a:lnTo>
                    <a:pt x="401" y="50"/>
                  </a:lnTo>
                  <a:lnTo>
                    <a:pt x="424" y="50"/>
                  </a:lnTo>
                  <a:lnTo>
                    <a:pt x="424" y="76"/>
                  </a:lnTo>
                  <a:lnTo>
                    <a:pt x="435" y="76"/>
                  </a:lnTo>
                  <a:lnTo>
                    <a:pt x="435" y="14"/>
                  </a:lnTo>
                  <a:lnTo>
                    <a:pt x="424" y="14"/>
                  </a:lnTo>
                  <a:lnTo>
                    <a:pt x="424" y="39"/>
                  </a:lnTo>
                  <a:lnTo>
                    <a:pt x="401" y="39"/>
                  </a:lnTo>
                  <a:lnTo>
                    <a:pt x="401" y="14"/>
                  </a:lnTo>
                  <a:lnTo>
                    <a:pt x="390" y="14"/>
                  </a:lnTo>
                  <a:lnTo>
                    <a:pt x="390" y="76"/>
                  </a:lnTo>
                  <a:lnTo>
                    <a:pt x="401" y="76"/>
                  </a:lnTo>
                  <a:close/>
                  <a:moveTo>
                    <a:pt x="484" y="76"/>
                  </a:moveTo>
                  <a:lnTo>
                    <a:pt x="484" y="76"/>
                  </a:lnTo>
                  <a:lnTo>
                    <a:pt x="484" y="65"/>
                  </a:lnTo>
                  <a:lnTo>
                    <a:pt x="459" y="65"/>
                  </a:lnTo>
                  <a:lnTo>
                    <a:pt x="459" y="50"/>
                  </a:lnTo>
                  <a:lnTo>
                    <a:pt x="482" y="50"/>
                  </a:lnTo>
                  <a:lnTo>
                    <a:pt x="482" y="39"/>
                  </a:lnTo>
                  <a:lnTo>
                    <a:pt x="459" y="39"/>
                  </a:lnTo>
                  <a:lnTo>
                    <a:pt x="459" y="25"/>
                  </a:lnTo>
                  <a:lnTo>
                    <a:pt x="484" y="25"/>
                  </a:lnTo>
                  <a:lnTo>
                    <a:pt x="484" y="14"/>
                  </a:lnTo>
                  <a:lnTo>
                    <a:pt x="447" y="14"/>
                  </a:lnTo>
                  <a:lnTo>
                    <a:pt x="447" y="76"/>
                  </a:lnTo>
                  <a:lnTo>
                    <a:pt x="484" y="76"/>
                  </a:lnTo>
                  <a:close/>
                  <a:moveTo>
                    <a:pt x="539" y="77"/>
                  </a:moveTo>
                  <a:lnTo>
                    <a:pt x="539" y="77"/>
                  </a:lnTo>
                  <a:cubicBezTo>
                    <a:pt x="542" y="77"/>
                    <a:pt x="545" y="77"/>
                    <a:pt x="548" y="76"/>
                  </a:cubicBezTo>
                  <a:cubicBezTo>
                    <a:pt x="551" y="75"/>
                    <a:pt x="553" y="73"/>
                    <a:pt x="555" y="72"/>
                  </a:cubicBezTo>
                  <a:cubicBezTo>
                    <a:pt x="557" y="70"/>
                    <a:pt x="558" y="67"/>
                    <a:pt x="559" y="64"/>
                  </a:cubicBezTo>
                  <a:cubicBezTo>
                    <a:pt x="560" y="62"/>
                    <a:pt x="561" y="58"/>
                    <a:pt x="561" y="54"/>
                  </a:cubicBezTo>
                  <a:lnTo>
                    <a:pt x="561" y="14"/>
                  </a:lnTo>
                  <a:lnTo>
                    <a:pt x="549" y="14"/>
                  </a:lnTo>
                  <a:lnTo>
                    <a:pt x="549" y="53"/>
                  </a:lnTo>
                  <a:cubicBezTo>
                    <a:pt x="549" y="58"/>
                    <a:pt x="548" y="61"/>
                    <a:pt x="547" y="63"/>
                  </a:cubicBezTo>
                  <a:cubicBezTo>
                    <a:pt x="545" y="65"/>
                    <a:pt x="542" y="66"/>
                    <a:pt x="539" y="66"/>
                  </a:cubicBezTo>
                  <a:cubicBezTo>
                    <a:pt x="537" y="66"/>
                    <a:pt x="535" y="66"/>
                    <a:pt x="534" y="66"/>
                  </a:cubicBezTo>
                  <a:cubicBezTo>
                    <a:pt x="532" y="65"/>
                    <a:pt x="531" y="64"/>
                    <a:pt x="530" y="63"/>
                  </a:cubicBezTo>
                  <a:cubicBezTo>
                    <a:pt x="529" y="62"/>
                    <a:pt x="529" y="61"/>
                    <a:pt x="528" y="59"/>
                  </a:cubicBezTo>
                  <a:cubicBezTo>
                    <a:pt x="528" y="58"/>
                    <a:pt x="528" y="56"/>
                    <a:pt x="528" y="53"/>
                  </a:cubicBezTo>
                  <a:lnTo>
                    <a:pt x="528" y="14"/>
                  </a:lnTo>
                  <a:lnTo>
                    <a:pt x="516" y="14"/>
                  </a:lnTo>
                  <a:lnTo>
                    <a:pt x="516" y="56"/>
                  </a:lnTo>
                  <a:cubicBezTo>
                    <a:pt x="516" y="70"/>
                    <a:pt x="524" y="77"/>
                    <a:pt x="539" y="77"/>
                  </a:cubicBezTo>
                  <a:close/>
                  <a:moveTo>
                    <a:pt x="583" y="76"/>
                  </a:moveTo>
                  <a:lnTo>
                    <a:pt x="583" y="76"/>
                  </a:lnTo>
                  <a:lnTo>
                    <a:pt x="583" y="44"/>
                  </a:lnTo>
                  <a:lnTo>
                    <a:pt x="582" y="34"/>
                  </a:lnTo>
                  <a:lnTo>
                    <a:pt x="582" y="34"/>
                  </a:lnTo>
                  <a:lnTo>
                    <a:pt x="587" y="44"/>
                  </a:lnTo>
                  <a:lnTo>
                    <a:pt x="610" y="76"/>
                  </a:lnTo>
                  <a:lnTo>
                    <a:pt x="619" y="76"/>
                  </a:lnTo>
                  <a:lnTo>
                    <a:pt x="619" y="14"/>
                  </a:lnTo>
                  <a:lnTo>
                    <a:pt x="608" y="14"/>
                  </a:lnTo>
                  <a:lnTo>
                    <a:pt x="608" y="47"/>
                  </a:lnTo>
                  <a:lnTo>
                    <a:pt x="609" y="56"/>
                  </a:lnTo>
                  <a:lnTo>
                    <a:pt x="609" y="56"/>
                  </a:lnTo>
                  <a:lnTo>
                    <a:pt x="604" y="47"/>
                  </a:lnTo>
                  <a:lnTo>
                    <a:pt x="581" y="14"/>
                  </a:lnTo>
                  <a:lnTo>
                    <a:pt x="572" y="14"/>
                  </a:lnTo>
                  <a:lnTo>
                    <a:pt x="572" y="76"/>
                  </a:lnTo>
                  <a:lnTo>
                    <a:pt x="583" y="76"/>
                  </a:lnTo>
                  <a:close/>
                  <a:moveTo>
                    <a:pt x="643" y="14"/>
                  </a:moveTo>
                  <a:lnTo>
                    <a:pt x="643" y="14"/>
                  </a:lnTo>
                  <a:lnTo>
                    <a:pt x="631" y="14"/>
                  </a:lnTo>
                  <a:lnTo>
                    <a:pt x="631" y="76"/>
                  </a:lnTo>
                  <a:lnTo>
                    <a:pt x="643" y="76"/>
                  </a:lnTo>
                  <a:lnTo>
                    <a:pt x="643" y="14"/>
                  </a:lnTo>
                  <a:close/>
                  <a:moveTo>
                    <a:pt x="672" y="76"/>
                  </a:moveTo>
                  <a:lnTo>
                    <a:pt x="672" y="76"/>
                  </a:lnTo>
                  <a:lnTo>
                    <a:pt x="680" y="76"/>
                  </a:lnTo>
                  <a:lnTo>
                    <a:pt x="703" y="14"/>
                  </a:lnTo>
                  <a:lnTo>
                    <a:pt x="691" y="14"/>
                  </a:lnTo>
                  <a:lnTo>
                    <a:pt x="680" y="50"/>
                  </a:lnTo>
                  <a:lnTo>
                    <a:pt x="678" y="61"/>
                  </a:lnTo>
                  <a:lnTo>
                    <a:pt x="677" y="61"/>
                  </a:lnTo>
                  <a:lnTo>
                    <a:pt x="676" y="50"/>
                  </a:lnTo>
                  <a:lnTo>
                    <a:pt x="664" y="14"/>
                  </a:lnTo>
                  <a:lnTo>
                    <a:pt x="650" y="14"/>
                  </a:lnTo>
                  <a:lnTo>
                    <a:pt x="672" y="76"/>
                  </a:lnTo>
                  <a:close/>
                  <a:moveTo>
                    <a:pt x="746" y="76"/>
                  </a:moveTo>
                  <a:lnTo>
                    <a:pt x="746" y="76"/>
                  </a:lnTo>
                  <a:lnTo>
                    <a:pt x="746" y="65"/>
                  </a:lnTo>
                  <a:lnTo>
                    <a:pt x="720" y="65"/>
                  </a:lnTo>
                  <a:lnTo>
                    <a:pt x="720" y="50"/>
                  </a:lnTo>
                  <a:lnTo>
                    <a:pt x="743" y="50"/>
                  </a:lnTo>
                  <a:lnTo>
                    <a:pt x="743" y="39"/>
                  </a:lnTo>
                  <a:lnTo>
                    <a:pt x="720" y="39"/>
                  </a:lnTo>
                  <a:lnTo>
                    <a:pt x="720" y="25"/>
                  </a:lnTo>
                  <a:lnTo>
                    <a:pt x="746" y="25"/>
                  </a:lnTo>
                  <a:lnTo>
                    <a:pt x="746" y="14"/>
                  </a:lnTo>
                  <a:lnTo>
                    <a:pt x="709" y="14"/>
                  </a:lnTo>
                  <a:lnTo>
                    <a:pt x="709" y="76"/>
                  </a:lnTo>
                  <a:lnTo>
                    <a:pt x="746" y="76"/>
                  </a:lnTo>
                  <a:close/>
                  <a:moveTo>
                    <a:pt x="767" y="76"/>
                  </a:moveTo>
                  <a:lnTo>
                    <a:pt x="767" y="76"/>
                  </a:lnTo>
                  <a:lnTo>
                    <a:pt x="767" y="51"/>
                  </a:lnTo>
                  <a:lnTo>
                    <a:pt x="773" y="52"/>
                  </a:lnTo>
                  <a:lnTo>
                    <a:pt x="787" y="76"/>
                  </a:lnTo>
                  <a:lnTo>
                    <a:pt x="801" y="76"/>
                  </a:lnTo>
                  <a:lnTo>
                    <a:pt x="787" y="53"/>
                  </a:lnTo>
                  <a:lnTo>
                    <a:pt x="783" y="50"/>
                  </a:lnTo>
                  <a:cubicBezTo>
                    <a:pt x="786" y="48"/>
                    <a:pt x="789" y="46"/>
                    <a:pt x="791" y="43"/>
                  </a:cubicBezTo>
                  <a:cubicBezTo>
                    <a:pt x="793" y="40"/>
                    <a:pt x="794" y="36"/>
                    <a:pt x="794" y="31"/>
                  </a:cubicBezTo>
                  <a:cubicBezTo>
                    <a:pt x="794" y="27"/>
                    <a:pt x="794" y="25"/>
                    <a:pt x="793" y="22"/>
                  </a:cubicBezTo>
                  <a:cubicBezTo>
                    <a:pt x="791" y="20"/>
                    <a:pt x="790" y="18"/>
                    <a:pt x="788" y="17"/>
                  </a:cubicBezTo>
                  <a:cubicBezTo>
                    <a:pt x="785" y="16"/>
                    <a:pt x="783" y="15"/>
                    <a:pt x="780" y="14"/>
                  </a:cubicBezTo>
                  <a:cubicBezTo>
                    <a:pt x="778" y="14"/>
                    <a:pt x="775" y="13"/>
                    <a:pt x="772" y="13"/>
                  </a:cubicBezTo>
                  <a:cubicBezTo>
                    <a:pt x="771" y="13"/>
                    <a:pt x="770" y="13"/>
                    <a:pt x="768" y="14"/>
                  </a:cubicBezTo>
                  <a:cubicBezTo>
                    <a:pt x="767" y="14"/>
                    <a:pt x="766" y="14"/>
                    <a:pt x="764" y="14"/>
                  </a:cubicBezTo>
                  <a:cubicBezTo>
                    <a:pt x="763" y="14"/>
                    <a:pt x="761" y="14"/>
                    <a:pt x="760" y="14"/>
                  </a:cubicBezTo>
                  <a:cubicBezTo>
                    <a:pt x="758" y="15"/>
                    <a:pt x="757" y="15"/>
                    <a:pt x="755" y="15"/>
                  </a:cubicBezTo>
                  <a:lnTo>
                    <a:pt x="755" y="76"/>
                  </a:lnTo>
                  <a:lnTo>
                    <a:pt x="767" y="76"/>
                  </a:lnTo>
                  <a:close/>
                  <a:moveTo>
                    <a:pt x="767" y="25"/>
                  </a:moveTo>
                  <a:lnTo>
                    <a:pt x="767" y="25"/>
                  </a:lnTo>
                  <a:cubicBezTo>
                    <a:pt x="767" y="24"/>
                    <a:pt x="768" y="24"/>
                    <a:pt x="770" y="24"/>
                  </a:cubicBezTo>
                  <a:cubicBezTo>
                    <a:pt x="771" y="24"/>
                    <a:pt x="772" y="24"/>
                    <a:pt x="773" y="24"/>
                  </a:cubicBezTo>
                  <a:cubicBezTo>
                    <a:pt x="776" y="24"/>
                    <a:pt x="779" y="25"/>
                    <a:pt x="781" y="26"/>
                  </a:cubicBezTo>
                  <a:cubicBezTo>
                    <a:pt x="782" y="28"/>
                    <a:pt x="783" y="30"/>
                    <a:pt x="783" y="33"/>
                  </a:cubicBezTo>
                  <a:cubicBezTo>
                    <a:pt x="783" y="36"/>
                    <a:pt x="782" y="39"/>
                    <a:pt x="780" y="40"/>
                  </a:cubicBezTo>
                  <a:cubicBezTo>
                    <a:pt x="778" y="42"/>
                    <a:pt x="775" y="43"/>
                    <a:pt x="772" y="43"/>
                  </a:cubicBezTo>
                  <a:lnTo>
                    <a:pt x="767" y="43"/>
                  </a:lnTo>
                  <a:lnTo>
                    <a:pt x="767" y="25"/>
                  </a:lnTo>
                  <a:close/>
                  <a:moveTo>
                    <a:pt x="813" y="76"/>
                  </a:moveTo>
                  <a:lnTo>
                    <a:pt x="813" y="76"/>
                  </a:lnTo>
                  <a:cubicBezTo>
                    <a:pt x="816" y="77"/>
                    <a:pt x="820" y="77"/>
                    <a:pt x="824" y="77"/>
                  </a:cubicBezTo>
                  <a:cubicBezTo>
                    <a:pt x="827" y="77"/>
                    <a:pt x="830" y="77"/>
                    <a:pt x="833" y="76"/>
                  </a:cubicBezTo>
                  <a:cubicBezTo>
                    <a:pt x="836" y="75"/>
                    <a:pt x="838" y="74"/>
                    <a:pt x="840" y="72"/>
                  </a:cubicBezTo>
                  <a:cubicBezTo>
                    <a:pt x="842" y="71"/>
                    <a:pt x="843" y="69"/>
                    <a:pt x="845" y="66"/>
                  </a:cubicBezTo>
                  <a:cubicBezTo>
                    <a:pt x="846" y="64"/>
                    <a:pt x="846" y="61"/>
                    <a:pt x="846" y="58"/>
                  </a:cubicBezTo>
                  <a:cubicBezTo>
                    <a:pt x="846" y="55"/>
                    <a:pt x="846" y="52"/>
                    <a:pt x="844" y="50"/>
                  </a:cubicBezTo>
                  <a:cubicBezTo>
                    <a:pt x="843" y="48"/>
                    <a:pt x="842" y="46"/>
                    <a:pt x="840" y="44"/>
                  </a:cubicBezTo>
                  <a:cubicBezTo>
                    <a:pt x="838" y="43"/>
                    <a:pt x="836" y="42"/>
                    <a:pt x="833" y="41"/>
                  </a:cubicBezTo>
                  <a:cubicBezTo>
                    <a:pt x="831" y="40"/>
                    <a:pt x="829" y="38"/>
                    <a:pt x="827" y="38"/>
                  </a:cubicBezTo>
                  <a:cubicBezTo>
                    <a:pt x="824" y="37"/>
                    <a:pt x="823" y="35"/>
                    <a:pt x="821" y="34"/>
                  </a:cubicBezTo>
                  <a:cubicBezTo>
                    <a:pt x="819" y="33"/>
                    <a:pt x="819" y="32"/>
                    <a:pt x="819" y="30"/>
                  </a:cubicBezTo>
                  <a:cubicBezTo>
                    <a:pt x="819" y="28"/>
                    <a:pt x="819" y="27"/>
                    <a:pt x="821" y="26"/>
                  </a:cubicBezTo>
                  <a:cubicBezTo>
                    <a:pt x="822" y="24"/>
                    <a:pt x="825" y="24"/>
                    <a:pt x="827" y="24"/>
                  </a:cubicBezTo>
                  <a:cubicBezTo>
                    <a:pt x="830" y="24"/>
                    <a:pt x="833" y="24"/>
                    <a:pt x="836" y="25"/>
                  </a:cubicBezTo>
                  <a:cubicBezTo>
                    <a:pt x="838" y="26"/>
                    <a:pt x="840" y="26"/>
                    <a:pt x="841" y="27"/>
                  </a:cubicBezTo>
                  <a:lnTo>
                    <a:pt x="845" y="17"/>
                  </a:lnTo>
                  <a:cubicBezTo>
                    <a:pt x="843" y="16"/>
                    <a:pt x="840" y="15"/>
                    <a:pt x="837" y="14"/>
                  </a:cubicBezTo>
                  <a:cubicBezTo>
                    <a:pt x="834" y="13"/>
                    <a:pt x="831" y="13"/>
                    <a:pt x="827" y="13"/>
                  </a:cubicBezTo>
                  <a:cubicBezTo>
                    <a:pt x="824" y="13"/>
                    <a:pt x="822" y="13"/>
                    <a:pt x="819" y="14"/>
                  </a:cubicBezTo>
                  <a:cubicBezTo>
                    <a:pt x="817" y="15"/>
                    <a:pt x="815" y="16"/>
                    <a:pt x="813" y="17"/>
                  </a:cubicBezTo>
                  <a:cubicBezTo>
                    <a:pt x="811" y="19"/>
                    <a:pt x="810" y="21"/>
                    <a:pt x="809" y="23"/>
                  </a:cubicBezTo>
                  <a:cubicBezTo>
                    <a:pt x="808" y="25"/>
                    <a:pt x="807" y="28"/>
                    <a:pt x="807" y="31"/>
                  </a:cubicBezTo>
                  <a:cubicBezTo>
                    <a:pt x="807" y="34"/>
                    <a:pt x="808" y="37"/>
                    <a:pt x="809" y="39"/>
                  </a:cubicBezTo>
                  <a:cubicBezTo>
                    <a:pt x="811" y="42"/>
                    <a:pt x="812" y="43"/>
                    <a:pt x="815" y="45"/>
                  </a:cubicBezTo>
                  <a:cubicBezTo>
                    <a:pt x="817" y="46"/>
                    <a:pt x="819" y="48"/>
                    <a:pt x="821" y="49"/>
                  </a:cubicBezTo>
                  <a:cubicBezTo>
                    <a:pt x="824" y="50"/>
                    <a:pt x="826" y="51"/>
                    <a:pt x="828" y="52"/>
                  </a:cubicBezTo>
                  <a:cubicBezTo>
                    <a:pt x="830" y="53"/>
                    <a:pt x="832" y="54"/>
                    <a:pt x="833" y="55"/>
                  </a:cubicBezTo>
                  <a:cubicBezTo>
                    <a:pt x="834" y="56"/>
                    <a:pt x="835" y="57"/>
                    <a:pt x="835" y="59"/>
                  </a:cubicBezTo>
                  <a:cubicBezTo>
                    <a:pt x="835" y="62"/>
                    <a:pt x="834" y="63"/>
                    <a:pt x="832" y="65"/>
                  </a:cubicBezTo>
                  <a:cubicBezTo>
                    <a:pt x="830" y="66"/>
                    <a:pt x="827" y="66"/>
                    <a:pt x="824" y="66"/>
                  </a:cubicBezTo>
                  <a:cubicBezTo>
                    <a:pt x="822" y="66"/>
                    <a:pt x="821" y="66"/>
                    <a:pt x="819" y="66"/>
                  </a:cubicBezTo>
                  <a:cubicBezTo>
                    <a:pt x="818" y="66"/>
                    <a:pt x="817" y="66"/>
                    <a:pt x="815" y="65"/>
                  </a:cubicBezTo>
                  <a:cubicBezTo>
                    <a:pt x="814" y="65"/>
                    <a:pt x="813" y="64"/>
                    <a:pt x="812" y="64"/>
                  </a:cubicBezTo>
                  <a:cubicBezTo>
                    <a:pt x="811" y="64"/>
                    <a:pt x="810" y="63"/>
                    <a:pt x="810" y="63"/>
                  </a:cubicBezTo>
                  <a:lnTo>
                    <a:pt x="806" y="73"/>
                  </a:lnTo>
                  <a:cubicBezTo>
                    <a:pt x="807" y="74"/>
                    <a:pt x="810" y="75"/>
                    <a:pt x="813" y="76"/>
                  </a:cubicBezTo>
                  <a:close/>
                  <a:moveTo>
                    <a:pt x="868" y="14"/>
                  </a:moveTo>
                  <a:lnTo>
                    <a:pt x="868" y="14"/>
                  </a:lnTo>
                  <a:lnTo>
                    <a:pt x="857" y="14"/>
                  </a:lnTo>
                  <a:lnTo>
                    <a:pt x="857" y="76"/>
                  </a:lnTo>
                  <a:lnTo>
                    <a:pt x="868" y="76"/>
                  </a:lnTo>
                  <a:lnTo>
                    <a:pt x="868" y="14"/>
                  </a:lnTo>
                  <a:close/>
                  <a:moveTo>
                    <a:pt x="895" y="25"/>
                  </a:moveTo>
                  <a:lnTo>
                    <a:pt x="895" y="25"/>
                  </a:lnTo>
                  <a:lnTo>
                    <a:pt x="895" y="76"/>
                  </a:lnTo>
                  <a:lnTo>
                    <a:pt x="906" y="76"/>
                  </a:lnTo>
                  <a:lnTo>
                    <a:pt x="906" y="25"/>
                  </a:lnTo>
                  <a:lnTo>
                    <a:pt x="925" y="25"/>
                  </a:lnTo>
                  <a:lnTo>
                    <a:pt x="925" y="14"/>
                  </a:lnTo>
                  <a:lnTo>
                    <a:pt x="876" y="14"/>
                  </a:lnTo>
                  <a:lnTo>
                    <a:pt x="876" y="25"/>
                  </a:lnTo>
                  <a:lnTo>
                    <a:pt x="895" y="25"/>
                  </a:lnTo>
                  <a:close/>
                  <a:moveTo>
                    <a:pt x="935" y="76"/>
                  </a:moveTo>
                  <a:lnTo>
                    <a:pt x="935" y="76"/>
                  </a:lnTo>
                  <a:lnTo>
                    <a:pt x="940" y="63"/>
                  </a:lnTo>
                  <a:lnTo>
                    <a:pt x="960" y="63"/>
                  </a:lnTo>
                  <a:lnTo>
                    <a:pt x="964" y="76"/>
                  </a:lnTo>
                  <a:lnTo>
                    <a:pt x="975" y="76"/>
                  </a:lnTo>
                  <a:lnTo>
                    <a:pt x="953" y="14"/>
                  </a:lnTo>
                  <a:lnTo>
                    <a:pt x="945" y="14"/>
                  </a:lnTo>
                  <a:lnTo>
                    <a:pt x="923" y="76"/>
                  </a:lnTo>
                  <a:lnTo>
                    <a:pt x="935" y="76"/>
                  </a:lnTo>
                  <a:close/>
                  <a:moveTo>
                    <a:pt x="948" y="39"/>
                  </a:moveTo>
                  <a:lnTo>
                    <a:pt x="948" y="39"/>
                  </a:lnTo>
                  <a:lnTo>
                    <a:pt x="949" y="29"/>
                  </a:lnTo>
                  <a:lnTo>
                    <a:pt x="950" y="29"/>
                  </a:lnTo>
                  <a:lnTo>
                    <a:pt x="952" y="39"/>
                  </a:lnTo>
                  <a:lnTo>
                    <a:pt x="956" y="53"/>
                  </a:lnTo>
                  <a:lnTo>
                    <a:pt x="943" y="53"/>
                  </a:lnTo>
                  <a:lnTo>
                    <a:pt x="948" y="39"/>
                  </a:lnTo>
                  <a:close/>
                  <a:moveTo>
                    <a:pt x="936" y="9"/>
                  </a:moveTo>
                  <a:lnTo>
                    <a:pt x="936" y="9"/>
                  </a:lnTo>
                  <a:cubicBezTo>
                    <a:pt x="937" y="10"/>
                    <a:pt x="939" y="11"/>
                    <a:pt x="941" y="11"/>
                  </a:cubicBezTo>
                  <a:cubicBezTo>
                    <a:pt x="943" y="11"/>
                    <a:pt x="945" y="10"/>
                    <a:pt x="946" y="9"/>
                  </a:cubicBezTo>
                  <a:cubicBezTo>
                    <a:pt x="947" y="8"/>
                    <a:pt x="948" y="7"/>
                    <a:pt x="948" y="5"/>
                  </a:cubicBezTo>
                  <a:cubicBezTo>
                    <a:pt x="948" y="4"/>
                    <a:pt x="947" y="2"/>
                    <a:pt x="946" y="1"/>
                  </a:cubicBezTo>
                  <a:cubicBezTo>
                    <a:pt x="945" y="0"/>
                    <a:pt x="943" y="0"/>
                    <a:pt x="941" y="0"/>
                  </a:cubicBezTo>
                  <a:cubicBezTo>
                    <a:pt x="939" y="0"/>
                    <a:pt x="937" y="0"/>
                    <a:pt x="936" y="1"/>
                  </a:cubicBezTo>
                  <a:cubicBezTo>
                    <a:pt x="935" y="2"/>
                    <a:pt x="934" y="4"/>
                    <a:pt x="934" y="5"/>
                  </a:cubicBezTo>
                  <a:cubicBezTo>
                    <a:pt x="934" y="7"/>
                    <a:pt x="935" y="8"/>
                    <a:pt x="936" y="9"/>
                  </a:cubicBezTo>
                  <a:close/>
                  <a:moveTo>
                    <a:pt x="955" y="9"/>
                  </a:moveTo>
                  <a:lnTo>
                    <a:pt x="955" y="9"/>
                  </a:lnTo>
                  <a:cubicBezTo>
                    <a:pt x="956" y="10"/>
                    <a:pt x="957" y="11"/>
                    <a:pt x="960" y="11"/>
                  </a:cubicBezTo>
                  <a:cubicBezTo>
                    <a:pt x="962" y="11"/>
                    <a:pt x="964" y="10"/>
                    <a:pt x="965" y="9"/>
                  </a:cubicBezTo>
                  <a:cubicBezTo>
                    <a:pt x="966" y="8"/>
                    <a:pt x="966" y="7"/>
                    <a:pt x="966" y="5"/>
                  </a:cubicBezTo>
                  <a:cubicBezTo>
                    <a:pt x="966" y="4"/>
                    <a:pt x="966" y="2"/>
                    <a:pt x="965" y="1"/>
                  </a:cubicBezTo>
                  <a:cubicBezTo>
                    <a:pt x="964" y="0"/>
                    <a:pt x="962" y="0"/>
                    <a:pt x="960" y="0"/>
                  </a:cubicBezTo>
                  <a:cubicBezTo>
                    <a:pt x="957" y="0"/>
                    <a:pt x="956" y="0"/>
                    <a:pt x="955" y="1"/>
                  </a:cubicBezTo>
                  <a:cubicBezTo>
                    <a:pt x="954" y="2"/>
                    <a:pt x="953" y="4"/>
                    <a:pt x="953" y="5"/>
                  </a:cubicBezTo>
                  <a:cubicBezTo>
                    <a:pt x="953" y="7"/>
                    <a:pt x="954" y="8"/>
                    <a:pt x="955" y="9"/>
                  </a:cubicBezTo>
                  <a:close/>
                  <a:moveTo>
                    <a:pt x="993" y="25"/>
                  </a:moveTo>
                  <a:lnTo>
                    <a:pt x="993" y="25"/>
                  </a:lnTo>
                  <a:lnTo>
                    <a:pt x="993" y="76"/>
                  </a:lnTo>
                  <a:lnTo>
                    <a:pt x="1004" y="76"/>
                  </a:lnTo>
                  <a:lnTo>
                    <a:pt x="1004" y="25"/>
                  </a:lnTo>
                  <a:lnTo>
                    <a:pt x="1023" y="25"/>
                  </a:lnTo>
                  <a:lnTo>
                    <a:pt x="1023" y="14"/>
                  </a:lnTo>
                  <a:lnTo>
                    <a:pt x="974" y="14"/>
                  </a:lnTo>
                  <a:lnTo>
                    <a:pt x="974" y="25"/>
                  </a:lnTo>
                  <a:lnTo>
                    <a:pt x="993" y="25"/>
                  </a:lnTo>
                  <a:close/>
                </a:path>
              </a:pathLst>
            </a:custGeom>
            <a:solidFill>
              <a:srgbClr val="B92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277816" y="311151"/>
              <a:ext cx="190502" cy="61913"/>
            </a:xfrm>
            <a:custGeom>
              <a:avLst/>
              <a:gdLst>
                <a:gd name="T0" fmla="*/ 0 w 198"/>
                <a:gd name="T1" fmla="*/ 31 h 62"/>
                <a:gd name="T2" fmla="*/ 0 w 198"/>
                <a:gd name="T3" fmla="*/ 31 h 62"/>
                <a:gd name="T4" fmla="*/ 0 w 198"/>
                <a:gd name="T5" fmla="*/ 62 h 62"/>
                <a:gd name="T6" fmla="*/ 198 w 198"/>
                <a:gd name="T7" fmla="*/ 62 h 62"/>
                <a:gd name="T8" fmla="*/ 198 w 198"/>
                <a:gd name="T9" fmla="*/ 29 h 62"/>
                <a:gd name="T10" fmla="*/ 98 w 198"/>
                <a:gd name="T11" fmla="*/ 0 h 62"/>
                <a:gd name="T12" fmla="*/ 0 w 198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62">
                  <a:moveTo>
                    <a:pt x="0" y="3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198" y="62"/>
                  </a:lnTo>
                  <a:lnTo>
                    <a:pt x="198" y="29"/>
                  </a:lnTo>
                  <a:lnTo>
                    <a:pt x="9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252416" y="384176"/>
              <a:ext cx="87314" cy="177800"/>
            </a:xfrm>
            <a:custGeom>
              <a:avLst/>
              <a:gdLst>
                <a:gd name="T0" fmla="*/ 52 w 92"/>
                <a:gd name="T1" fmla="*/ 0 h 179"/>
                <a:gd name="T2" fmla="*/ 52 w 92"/>
                <a:gd name="T3" fmla="*/ 0 h 179"/>
                <a:gd name="T4" fmla="*/ 92 w 92"/>
                <a:gd name="T5" fmla="*/ 0 h 179"/>
                <a:gd name="T6" fmla="*/ 40 w 92"/>
                <a:gd name="T7" fmla="*/ 179 h 179"/>
                <a:gd name="T8" fmla="*/ 0 w 92"/>
                <a:gd name="T9" fmla="*/ 179 h 179"/>
                <a:gd name="T10" fmla="*/ 52 w 92"/>
                <a:gd name="T1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79">
                  <a:moveTo>
                    <a:pt x="52" y="0"/>
                  </a:moveTo>
                  <a:lnTo>
                    <a:pt x="52" y="0"/>
                  </a:lnTo>
                  <a:lnTo>
                    <a:pt x="92" y="0"/>
                  </a:lnTo>
                  <a:lnTo>
                    <a:pt x="40" y="179"/>
                  </a:lnTo>
                  <a:lnTo>
                    <a:pt x="0" y="17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407993" y="384176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407991" y="450851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92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07988" y="519113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535863" y="0"/>
            <a:ext cx="2346325" cy="56705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0"/>
            <a:ext cx="6888163" cy="56705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000" y="1025686"/>
            <a:ext cx="9345520" cy="4707570"/>
          </a:xfrm>
        </p:spPr>
        <p:txBody>
          <a:bodyPr/>
          <a:lstStyle>
            <a:lvl1pPr>
              <a:spcAft>
                <a:spcPts val="300"/>
              </a:spcAft>
              <a:defRPr sz="2000"/>
            </a:lvl1pPr>
            <a:lvl2pPr marL="444500" indent="-266700">
              <a:spcBef>
                <a:spcPts val="300"/>
              </a:spcBef>
              <a:spcAft>
                <a:spcPts val="600"/>
              </a:spcAft>
              <a:buClrTx/>
              <a:buFont typeface="Calibri" pitchFamily="34" charset="0"/>
              <a:buChar char="•"/>
              <a:defRPr sz="1600"/>
            </a:lvl2pPr>
            <a:lvl3pPr marL="896938" indent="-266700"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379913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27613" y="1143000"/>
            <a:ext cx="43815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999" y="1025686"/>
            <a:ext cx="9345600" cy="47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06413" y="6629400"/>
            <a:ext cx="9399587" cy="228600"/>
          </a:xfrm>
          <a:prstGeom prst="rect">
            <a:avLst/>
          </a:prstGeom>
          <a:solidFill>
            <a:srgbClr val="005F8C"/>
          </a:solidFill>
          <a:ln w="9525">
            <a:solidFill>
              <a:srgbClr val="005F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j-lt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77825" y="6629400"/>
            <a:ext cx="414338" cy="228600"/>
          </a:xfrm>
          <a:prstGeom prst="parallelogram">
            <a:avLst>
              <a:gd name="adj" fmla="val 27406"/>
            </a:avLst>
          </a:prstGeom>
          <a:solidFill>
            <a:srgbClr val="005F8C"/>
          </a:solidFill>
          <a:ln w="9525">
            <a:solidFill>
              <a:srgbClr val="005F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j-lt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0" y="5841268"/>
            <a:ext cx="9906000" cy="0"/>
          </a:xfrm>
          <a:prstGeom prst="line">
            <a:avLst/>
          </a:prstGeom>
          <a:noFill/>
          <a:ln w="25400">
            <a:solidFill>
              <a:srgbClr val="B9281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de-DE" dirty="0">
              <a:latin typeface="+mj-lt"/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920552" y="6012000"/>
            <a:ext cx="41404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just"/>
            <a:r>
              <a:rPr lang="de-DE" sz="1000" b="1" dirty="0">
                <a:latin typeface="Calibri" pitchFamily="34" charset="0"/>
                <a:cs typeface="Arial" pitchFamily="34" charset="0"/>
              </a:rPr>
              <a:t>Name</a:t>
            </a:r>
            <a:endParaRPr lang="de-DE" sz="1000" b="1" baseline="0" dirty="0">
              <a:latin typeface="Calibri" pitchFamily="34" charset="0"/>
              <a:cs typeface="Arial" pitchFamily="34" charset="0"/>
            </a:endParaRPr>
          </a:p>
          <a:p>
            <a:pPr algn="l"/>
            <a:r>
              <a:rPr lang="de-DE" sz="1000" b="1" baseline="0" dirty="0">
                <a:latin typeface="Calibri" pitchFamily="34" charset="0"/>
                <a:cs typeface="Arial" pitchFamily="34" charset="0"/>
              </a:rPr>
              <a:t>Institute </a:t>
            </a:r>
            <a:r>
              <a:rPr lang="de-DE" sz="1000" b="1" baseline="0" dirty="0" err="1">
                <a:latin typeface="Calibri" pitchFamily="34" charset="0"/>
                <a:cs typeface="Arial" pitchFamily="34" charset="0"/>
              </a:rPr>
              <a:t>of</a:t>
            </a:r>
            <a:r>
              <a:rPr lang="de-DE" sz="1000" b="1" baseline="0" dirty="0">
                <a:latin typeface="Calibri" pitchFamily="34" charset="0"/>
                <a:cs typeface="Arial" pitchFamily="34" charset="0"/>
              </a:rPr>
              <a:t> </a:t>
            </a:r>
            <a:r>
              <a:rPr lang="de-DE" sz="1000" b="1" baseline="0" dirty="0" err="1">
                <a:latin typeface="Calibri" pitchFamily="34" charset="0"/>
                <a:cs typeface="Arial" pitchFamily="34" charset="0"/>
              </a:rPr>
              <a:t>Electromobility</a:t>
            </a:r>
            <a:endParaRPr lang="de-DE" sz="1000" b="1" dirty="0">
              <a:latin typeface="Calibri" pitchFamily="34" charset="0"/>
              <a:cs typeface="Arial" pitchFamily="34" charset="0"/>
            </a:endParaRPr>
          </a:p>
          <a:p>
            <a:pPr algn="just"/>
            <a:r>
              <a:rPr lang="de-DE" sz="1000" dirty="0">
                <a:latin typeface="Calibri" pitchFamily="34" charset="0"/>
                <a:cs typeface="Arial" pitchFamily="34" charset="0"/>
              </a:rPr>
              <a:t>University </a:t>
            </a:r>
            <a:r>
              <a:rPr lang="de-DE" sz="1000" dirty="0" err="1">
                <a:latin typeface="Calibri" pitchFamily="34" charset="0"/>
                <a:cs typeface="Arial" pitchFamily="34" charset="0"/>
              </a:rPr>
              <a:t>of</a:t>
            </a:r>
            <a:r>
              <a:rPr lang="de-DE" sz="1000" dirty="0">
                <a:latin typeface="Calibri" pitchFamily="34" charset="0"/>
                <a:cs typeface="Arial" pitchFamily="34" charset="0"/>
              </a:rPr>
              <a:t> Kaiserslautern</a:t>
            </a: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2878138" y="0"/>
            <a:ext cx="7027862" cy="908720"/>
          </a:xfrm>
          <a:prstGeom prst="rect">
            <a:avLst/>
          </a:prstGeom>
          <a:solidFill>
            <a:srgbClr val="005F8C"/>
          </a:solidFill>
          <a:ln w="9525">
            <a:solidFill>
              <a:srgbClr val="005F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j-lt"/>
            </a:endParaRPr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2541686" y="0"/>
            <a:ext cx="4427538" cy="908720"/>
          </a:xfrm>
          <a:prstGeom prst="parallelogram">
            <a:avLst>
              <a:gd name="adj" fmla="val 24849"/>
            </a:avLst>
          </a:prstGeom>
          <a:solidFill>
            <a:srgbClr val="005F8C"/>
          </a:solidFill>
          <a:ln w="9525">
            <a:solidFill>
              <a:srgbClr val="005F8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j-lt"/>
            </a:endParaRPr>
          </a:p>
        </p:txBody>
      </p:sp>
      <p:sp>
        <p:nvSpPr>
          <p:cNvPr id="1035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78138" y="0"/>
            <a:ext cx="700405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 zu bearbeiten</a:t>
            </a:r>
          </a:p>
        </p:txBody>
      </p:sp>
      <p:sp>
        <p:nvSpPr>
          <p:cNvPr id="35" name="Textplatzhalter 10"/>
          <p:cNvSpPr txBox="1">
            <a:spLocks/>
          </p:cNvSpPr>
          <p:nvPr userDrawn="1"/>
        </p:nvSpPr>
        <p:spPr>
          <a:xfrm>
            <a:off x="5061012" y="6012000"/>
            <a:ext cx="4680520" cy="460153"/>
          </a:xfrm>
          <a:prstGeom prst="rect">
            <a:avLst/>
          </a:prstGeom>
        </p:spPr>
        <p:txBody>
          <a:bodyPr tIns="0" bIns="0"/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BCCE"/>
              </a:buClr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Title</a:t>
            </a: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BCCE"/>
              </a:buClr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Subtitle</a:t>
            </a: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(optional)</a:t>
            </a:r>
          </a:p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BCCE"/>
              </a:buClr>
              <a:buSzTx/>
              <a:buFontTx/>
              <a:buNone/>
              <a:tabLst/>
              <a:defRPr/>
            </a:pPr>
            <a:fld id="{F169A3F8-06DC-421D-B7E7-7620B247202D}" type="slidenum">
              <a:rPr kumimoji="0" lang="de-DE" sz="1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‹#›</a:t>
            </a:fld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4" name="Freeform 1"/>
          <p:cNvSpPr>
            <a:spLocks noChangeArrowheads="1"/>
          </p:cNvSpPr>
          <p:nvPr userDrawn="1"/>
        </p:nvSpPr>
        <p:spPr bwMode="auto">
          <a:xfrm>
            <a:off x="450850" y="6333257"/>
            <a:ext cx="96838" cy="192087"/>
          </a:xfrm>
          <a:custGeom>
            <a:avLst/>
            <a:gdLst>
              <a:gd name="T0" fmla="*/ 0 w 268"/>
              <a:gd name="T1" fmla="*/ 0 h 534"/>
              <a:gd name="T2" fmla="*/ 267 w 268"/>
              <a:gd name="T3" fmla="*/ 266 h 534"/>
              <a:gd name="T4" fmla="*/ 0 w 268"/>
              <a:gd name="T5" fmla="*/ 533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" h="534">
                <a:moveTo>
                  <a:pt x="0" y="0"/>
                </a:moveTo>
                <a:lnTo>
                  <a:pt x="267" y="266"/>
                </a:lnTo>
                <a:lnTo>
                  <a:pt x="0" y="533"/>
                </a:lnTo>
              </a:path>
            </a:pathLst>
          </a:custGeom>
          <a:noFill/>
          <a:ln w="360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36" name="Oval 2"/>
          <p:cNvSpPr>
            <a:spLocks noChangeArrowheads="1"/>
          </p:cNvSpPr>
          <p:nvPr userDrawn="1"/>
        </p:nvSpPr>
        <p:spPr bwMode="auto">
          <a:xfrm>
            <a:off x="284163" y="5998294"/>
            <a:ext cx="479425" cy="479425"/>
          </a:xfrm>
          <a:prstGeom prst="ellipse">
            <a:avLst/>
          </a:prstGeom>
          <a:solidFill>
            <a:srgbClr val="005F8C"/>
          </a:solidFill>
          <a:ln w="9525">
            <a:solidFill>
              <a:srgbClr val="005F8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7" name="Oval 3"/>
          <p:cNvSpPr>
            <a:spLocks noChangeArrowheads="1"/>
          </p:cNvSpPr>
          <p:nvPr userDrawn="1"/>
        </p:nvSpPr>
        <p:spPr bwMode="auto">
          <a:xfrm>
            <a:off x="379413" y="6093544"/>
            <a:ext cx="287337" cy="287338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8" name="Freeform 4"/>
          <p:cNvSpPr>
            <a:spLocks noChangeArrowheads="1"/>
          </p:cNvSpPr>
          <p:nvPr userDrawn="1"/>
        </p:nvSpPr>
        <p:spPr bwMode="auto">
          <a:xfrm>
            <a:off x="487363" y="5949082"/>
            <a:ext cx="96837" cy="192087"/>
          </a:xfrm>
          <a:custGeom>
            <a:avLst/>
            <a:gdLst>
              <a:gd name="T0" fmla="*/ 267 w 268"/>
              <a:gd name="T1" fmla="*/ 533 h 534"/>
              <a:gd name="T2" fmla="*/ 0 w 268"/>
              <a:gd name="T3" fmla="*/ 267 h 534"/>
              <a:gd name="T4" fmla="*/ 267 w 268"/>
              <a:gd name="T5" fmla="*/ 0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" h="534">
                <a:moveTo>
                  <a:pt x="267" y="533"/>
                </a:moveTo>
                <a:lnTo>
                  <a:pt x="0" y="267"/>
                </a:lnTo>
                <a:lnTo>
                  <a:pt x="267" y="0"/>
                </a:lnTo>
              </a:path>
            </a:pathLst>
          </a:custGeom>
          <a:noFill/>
          <a:ln w="216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39" name="Freeform 5"/>
          <p:cNvSpPr>
            <a:spLocks noChangeArrowheads="1"/>
          </p:cNvSpPr>
          <p:nvPr userDrawn="1"/>
        </p:nvSpPr>
        <p:spPr bwMode="auto">
          <a:xfrm>
            <a:off x="463550" y="6333257"/>
            <a:ext cx="96838" cy="192087"/>
          </a:xfrm>
          <a:custGeom>
            <a:avLst/>
            <a:gdLst>
              <a:gd name="T0" fmla="*/ 0 w 268"/>
              <a:gd name="T1" fmla="*/ 0 h 534"/>
              <a:gd name="T2" fmla="*/ 267 w 268"/>
              <a:gd name="T3" fmla="*/ 266 h 534"/>
              <a:gd name="T4" fmla="*/ 0 w 268"/>
              <a:gd name="T5" fmla="*/ 533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" h="534">
                <a:moveTo>
                  <a:pt x="0" y="0"/>
                </a:moveTo>
                <a:lnTo>
                  <a:pt x="267" y="266"/>
                </a:lnTo>
                <a:lnTo>
                  <a:pt x="0" y="533"/>
                </a:lnTo>
              </a:path>
            </a:pathLst>
          </a:custGeom>
          <a:noFill/>
          <a:ln w="216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40" name="Freeform 6"/>
          <p:cNvSpPr>
            <a:spLocks noChangeArrowheads="1"/>
          </p:cNvSpPr>
          <p:nvPr userDrawn="1"/>
        </p:nvSpPr>
        <p:spPr bwMode="auto">
          <a:xfrm>
            <a:off x="234950" y="6177682"/>
            <a:ext cx="192088" cy="96837"/>
          </a:xfrm>
          <a:custGeom>
            <a:avLst/>
            <a:gdLst>
              <a:gd name="T0" fmla="*/ 533 w 534"/>
              <a:gd name="T1" fmla="*/ 0 h 268"/>
              <a:gd name="T2" fmla="*/ 267 w 534"/>
              <a:gd name="T3" fmla="*/ 267 h 268"/>
              <a:gd name="T4" fmla="*/ 0 w 534"/>
              <a:gd name="T5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34" h="268">
                <a:moveTo>
                  <a:pt x="533" y="0"/>
                </a:moveTo>
                <a:lnTo>
                  <a:pt x="267" y="267"/>
                </a:lnTo>
                <a:lnTo>
                  <a:pt x="0" y="0"/>
                </a:lnTo>
              </a:path>
            </a:pathLst>
          </a:custGeom>
          <a:noFill/>
          <a:ln w="216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41" name="Freeform 7"/>
          <p:cNvSpPr>
            <a:spLocks noChangeArrowheads="1"/>
          </p:cNvSpPr>
          <p:nvPr userDrawn="1"/>
        </p:nvSpPr>
        <p:spPr bwMode="auto">
          <a:xfrm>
            <a:off x="619125" y="6201494"/>
            <a:ext cx="192088" cy="96838"/>
          </a:xfrm>
          <a:custGeom>
            <a:avLst/>
            <a:gdLst>
              <a:gd name="T0" fmla="*/ 0 w 534"/>
              <a:gd name="T1" fmla="*/ 267 h 268"/>
              <a:gd name="T2" fmla="*/ 266 w 534"/>
              <a:gd name="T3" fmla="*/ 0 h 268"/>
              <a:gd name="T4" fmla="*/ 533 w 534"/>
              <a:gd name="T5" fmla="*/ 26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34" h="268">
                <a:moveTo>
                  <a:pt x="0" y="267"/>
                </a:moveTo>
                <a:lnTo>
                  <a:pt x="266" y="0"/>
                </a:lnTo>
                <a:lnTo>
                  <a:pt x="533" y="267"/>
                </a:lnTo>
              </a:path>
            </a:pathLst>
          </a:custGeom>
          <a:noFill/>
          <a:ln w="21600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grpSp>
        <p:nvGrpSpPr>
          <p:cNvPr id="19" name="Gruppieren 18"/>
          <p:cNvGrpSpPr>
            <a:grpSpLocks noChangeAspect="1"/>
          </p:cNvGrpSpPr>
          <p:nvPr userDrawn="1"/>
        </p:nvGrpSpPr>
        <p:grpSpPr>
          <a:xfrm>
            <a:off x="275417" y="238360"/>
            <a:ext cx="2157303" cy="432000"/>
            <a:chOff x="252416" y="311151"/>
            <a:chExt cx="1260491" cy="252411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530231" y="474662"/>
              <a:ext cx="982676" cy="88900"/>
            </a:xfrm>
            <a:custGeom>
              <a:avLst/>
              <a:gdLst>
                <a:gd name="T0" fmla="*/ 46 w 1023"/>
                <a:gd name="T1" fmla="*/ 88 h 89"/>
                <a:gd name="T2" fmla="*/ 63 w 1023"/>
                <a:gd name="T3" fmla="*/ 1 h 89"/>
                <a:gd name="T4" fmla="*/ 0 w 1023"/>
                <a:gd name="T5" fmla="*/ 1 h 89"/>
                <a:gd name="T6" fmla="*/ 99 w 1023"/>
                <a:gd name="T7" fmla="*/ 70 h 89"/>
                <a:gd name="T8" fmla="*/ 106 w 1023"/>
                <a:gd name="T9" fmla="*/ 1 h 89"/>
                <a:gd name="T10" fmla="*/ 113 w 1023"/>
                <a:gd name="T11" fmla="*/ 22 h 89"/>
                <a:gd name="T12" fmla="*/ 111 w 1023"/>
                <a:gd name="T13" fmla="*/ 36 h 89"/>
                <a:gd name="T14" fmla="*/ 182 w 1023"/>
                <a:gd name="T15" fmla="*/ 88 h 89"/>
                <a:gd name="T16" fmla="*/ 237 w 1023"/>
                <a:gd name="T17" fmla="*/ 88 h 89"/>
                <a:gd name="T18" fmla="*/ 247 w 1023"/>
                <a:gd name="T19" fmla="*/ 44 h 89"/>
                <a:gd name="T20" fmla="*/ 220 w 1023"/>
                <a:gd name="T21" fmla="*/ 17 h 89"/>
                <a:gd name="T22" fmla="*/ 243 w 1023"/>
                <a:gd name="T23" fmla="*/ 1 h 89"/>
                <a:gd name="T24" fmla="*/ 201 w 1023"/>
                <a:gd name="T25" fmla="*/ 25 h 89"/>
                <a:gd name="T26" fmla="*/ 237 w 1023"/>
                <a:gd name="T27" fmla="*/ 58 h 89"/>
                <a:gd name="T28" fmla="*/ 213 w 1023"/>
                <a:gd name="T29" fmla="*/ 73 h 89"/>
                <a:gd name="T30" fmla="*/ 328 w 1023"/>
                <a:gd name="T31" fmla="*/ 88 h 89"/>
                <a:gd name="T32" fmla="*/ 324 w 1023"/>
                <a:gd name="T33" fmla="*/ 51 h 89"/>
                <a:gd name="T34" fmla="*/ 327 w 1023"/>
                <a:gd name="T35" fmla="*/ 1 h 89"/>
                <a:gd name="T36" fmla="*/ 364 w 1023"/>
                <a:gd name="T37" fmla="*/ 88 h 89"/>
                <a:gd name="T38" fmla="*/ 392 w 1023"/>
                <a:gd name="T39" fmla="*/ 55 h 89"/>
                <a:gd name="T40" fmla="*/ 393 w 1023"/>
                <a:gd name="T41" fmla="*/ 5 h 89"/>
                <a:gd name="T42" fmla="*/ 353 w 1023"/>
                <a:gd name="T43" fmla="*/ 1 h 89"/>
                <a:gd name="T44" fmla="*/ 364 w 1023"/>
                <a:gd name="T45" fmla="*/ 16 h 89"/>
                <a:gd name="T46" fmla="*/ 382 w 1023"/>
                <a:gd name="T47" fmla="*/ 38 h 89"/>
                <a:gd name="T48" fmla="*/ 434 w 1023"/>
                <a:gd name="T49" fmla="*/ 88 h 89"/>
                <a:gd name="T50" fmla="*/ 480 w 1023"/>
                <a:gd name="T51" fmla="*/ 62 h 89"/>
                <a:gd name="T52" fmla="*/ 445 w 1023"/>
                <a:gd name="T53" fmla="*/ 29 h 89"/>
                <a:gd name="T54" fmla="*/ 473 w 1023"/>
                <a:gd name="T55" fmla="*/ 19 h 89"/>
                <a:gd name="T56" fmla="*/ 434 w 1023"/>
                <a:gd name="T57" fmla="*/ 6 h 89"/>
                <a:gd name="T58" fmla="*/ 445 w 1023"/>
                <a:gd name="T59" fmla="*/ 49 h 89"/>
                <a:gd name="T60" fmla="*/ 449 w 1023"/>
                <a:gd name="T61" fmla="*/ 74 h 89"/>
                <a:gd name="T62" fmla="*/ 424 w 1023"/>
                <a:gd name="T63" fmla="*/ 84 h 89"/>
                <a:gd name="T64" fmla="*/ 514 w 1023"/>
                <a:gd name="T65" fmla="*/ 73 h 89"/>
                <a:gd name="T66" fmla="*/ 579 w 1023"/>
                <a:gd name="T67" fmla="*/ 88 h 89"/>
                <a:gd name="T68" fmla="*/ 635 w 1023"/>
                <a:gd name="T69" fmla="*/ 88 h 89"/>
                <a:gd name="T70" fmla="*/ 596 w 1023"/>
                <a:gd name="T71" fmla="*/ 36 h 89"/>
                <a:gd name="T72" fmla="*/ 609 w 1023"/>
                <a:gd name="T73" fmla="*/ 55 h 89"/>
                <a:gd name="T74" fmla="*/ 692 w 1023"/>
                <a:gd name="T75" fmla="*/ 87 h 89"/>
                <a:gd name="T76" fmla="*/ 694 w 1023"/>
                <a:gd name="T77" fmla="*/ 1 h 89"/>
                <a:gd name="T78" fmla="*/ 668 w 1023"/>
                <a:gd name="T79" fmla="*/ 70 h 89"/>
                <a:gd name="T80" fmla="*/ 648 w 1023"/>
                <a:gd name="T81" fmla="*/ 59 h 89"/>
                <a:gd name="T82" fmla="*/ 765 w 1023"/>
                <a:gd name="T83" fmla="*/ 88 h 89"/>
                <a:gd name="T84" fmla="*/ 723 w 1023"/>
                <a:gd name="T85" fmla="*/ 16 h 89"/>
                <a:gd name="T86" fmla="*/ 823 w 1023"/>
                <a:gd name="T87" fmla="*/ 73 h 89"/>
                <a:gd name="T88" fmla="*/ 823 w 1023"/>
                <a:gd name="T89" fmla="*/ 16 h 89"/>
                <a:gd name="T90" fmla="*/ 859 w 1023"/>
                <a:gd name="T91" fmla="*/ 88 h 89"/>
                <a:gd name="T92" fmla="*/ 921 w 1023"/>
                <a:gd name="T93" fmla="*/ 88 h 89"/>
                <a:gd name="T94" fmla="*/ 931 w 1023"/>
                <a:gd name="T95" fmla="*/ 24 h 89"/>
                <a:gd name="T96" fmla="*/ 895 w 1023"/>
                <a:gd name="T97" fmla="*/ 0 h 89"/>
                <a:gd name="T98" fmla="*/ 893 w 1023"/>
                <a:gd name="T99" fmla="*/ 88 h 89"/>
                <a:gd name="T100" fmla="*/ 912 w 1023"/>
                <a:gd name="T101" fmla="*/ 18 h 89"/>
                <a:gd name="T102" fmla="*/ 893 w 1023"/>
                <a:gd name="T103" fmla="*/ 16 h 89"/>
                <a:gd name="T104" fmla="*/ 972 w 1023"/>
                <a:gd name="T105" fmla="*/ 29 h 89"/>
                <a:gd name="T106" fmla="*/ 1007 w 1023"/>
                <a:gd name="T107" fmla="*/ 1 h 89"/>
                <a:gd name="T108" fmla="*/ 969 w 1023"/>
                <a:gd name="T10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23" h="89">
                  <a:moveTo>
                    <a:pt x="16" y="88"/>
                  </a:moveTo>
                  <a:lnTo>
                    <a:pt x="16" y="88"/>
                  </a:lnTo>
                  <a:lnTo>
                    <a:pt x="16" y="51"/>
                  </a:lnTo>
                  <a:lnTo>
                    <a:pt x="21" y="51"/>
                  </a:lnTo>
                  <a:lnTo>
                    <a:pt x="46" y="88"/>
                  </a:lnTo>
                  <a:lnTo>
                    <a:pt x="67" y="88"/>
                  </a:lnTo>
                  <a:lnTo>
                    <a:pt x="39" y="47"/>
                  </a:lnTo>
                  <a:lnTo>
                    <a:pt x="31" y="43"/>
                  </a:lnTo>
                  <a:lnTo>
                    <a:pt x="38" y="38"/>
                  </a:lnTo>
                  <a:lnTo>
                    <a:pt x="63" y="1"/>
                  </a:lnTo>
                  <a:lnTo>
                    <a:pt x="44" y="1"/>
                  </a:lnTo>
                  <a:lnTo>
                    <a:pt x="20" y="38"/>
                  </a:lnTo>
                  <a:lnTo>
                    <a:pt x="16" y="40"/>
                  </a:lnTo>
                  <a:lnTo>
                    <a:pt x="16" y="1"/>
                  </a:lnTo>
                  <a:lnTo>
                    <a:pt x="0" y="1"/>
                  </a:lnTo>
                  <a:lnTo>
                    <a:pt x="0" y="88"/>
                  </a:lnTo>
                  <a:lnTo>
                    <a:pt x="16" y="88"/>
                  </a:lnTo>
                  <a:close/>
                  <a:moveTo>
                    <a:pt x="93" y="88"/>
                  </a:moveTo>
                  <a:lnTo>
                    <a:pt x="93" y="88"/>
                  </a:lnTo>
                  <a:lnTo>
                    <a:pt x="99" y="70"/>
                  </a:lnTo>
                  <a:lnTo>
                    <a:pt x="128" y="70"/>
                  </a:lnTo>
                  <a:lnTo>
                    <a:pt x="133" y="88"/>
                  </a:lnTo>
                  <a:lnTo>
                    <a:pt x="149" y="88"/>
                  </a:lnTo>
                  <a:lnTo>
                    <a:pt x="118" y="1"/>
                  </a:lnTo>
                  <a:lnTo>
                    <a:pt x="106" y="1"/>
                  </a:lnTo>
                  <a:lnTo>
                    <a:pt x="77" y="88"/>
                  </a:lnTo>
                  <a:lnTo>
                    <a:pt x="93" y="88"/>
                  </a:lnTo>
                  <a:close/>
                  <a:moveTo>
                    <a:pt x="111" y="36"/>
                  </a:moveTo>
                  <a:lnTo>
                    <a:pt x="111" y="36"/>
                  </a:lnTo>
                  <a:lnTo>
                    <a:pt x="113" y="22"/>
                  </a:lnTo>
                  <a:lnTo>
                    <a:pt x="114" y="22"/>
                  </a:lnTo>
                  <a:lnTo>
                    <a:pt x="116" y="36"/>
                  </a:lnTo>
                  <a:lnTo>
                    <a:pt x="123" y="55"/>
                  </a:lnTo>
                  <a:lnTo>
                    <a:pt x="104" y="55"/>
                  </a:lnTo>
                  <a:lnTo>
                    <a:pt x="111" y="36"/>
                  </a:lnTo>
                  <a:close/>
                  <a:moveTo>
                    <a:pt x="182" y="1"/>
                  </a:moveTo>
                  <a:lnTo>
                    <a:pt x="182" y="1"/>
                  </a:lnTo>
                  <a:lnTo>
                    <a:pt x="166" y="1"/>
                  </a:lnTo>
                  <a:lnTo>
                    <a:pt x="166" y="88"/>
                  </a:lnTo>
                  <a:lnTo>
                    <a:pt x="182" y="88"/>
                  </a:lnTo>
                  <a:lnTo>
                    <a:pt x="182" y="1"/>
                  </a:lnTo>
                  <a:close/>
                  <a:moveTo>
                    <a:pt x="209" y="88"/>
                  </a:moveTo>
                  <a:lnTo>
                    <a:pt x="209" y="88"/>
                  </a:lnTo>
                  <a:cubicBezTo>
                    <a:pt x="214" y="89"/>
                    <a:pt x="219" y="89"/>
                    <a:pt x="225" y="89"/>
                  </a:cubicBezTo>
                  <a:cubicBezTo>
                    <a:pt x="230" y="89"/>
                    <a:pt x="234" y="89"/>
                    <a:pt x="237" y="88"/>
                  </a:cubicBezTo>
                  <a:cubicBezTo>
                    <a:pt x="241" y="87"/>
                    <a:pt x="245" y="85"/>
                    <a:pt x="247" y="83"/>
                  </a:cubicBezTo>
                  <a:cubicBezTo>
                    <a:pt x="250" y="80"/>
                    <a:pt x="252" y="78"/>
                    <a:pt x="253" y="74"/>
                  </a:cubicBezTo>
                  <a:cubicBezTo>
                    <a:pt x="255" y="71"/>
                    <a:pt x="256" y="67"/>
                    <a:pt x="256" y="62"/>
                  </a:cubicBezTo>
                  <a:cubicBezTo>
                    <a:pt x="256" y="58"/>
                    <a:pt x="255" y="54"/>
                    <a:pt x="253" y="51"/>
                  </a:cubicBezTo>
                  <a:cubicBezTo>
                    <a:pt x="251" y="48"/>
                    <a:pt x="249" y="46"/>
                    <a:pt x="247" y="44"/>
                  </a:cubicBezTo>
                  <a:cubicBezTo>
                    <a:pt x="244" y="41"/>
                    <a:pt x="241" y="40"/>
                    <a:pt x="238" y="38"/>
                  </a:cubicBezTo>
                  <a:cubicBezTo>
                    <a:pt x="234" y="37"/>
                    <a:pt x="231" y="35"/>
                    <a:pt x="228" y="34"/>
                  </a:cubicBezTo>
                  <a:cubicBezTo>
                    <a:pt x="225" y="32"/>
                    <a:pt x="223" y="31"/>
                    <a:pt x="220" y="29"/>
                  </a:cubicBezTo>
                  <a:cubicBezTo>
                    <a:pt x="218" y="28"/>
                    <a:pt x="217" y="26"/>
                    <a:pt x="217" y="23"/>
                  </a:cubicBezTo>
                  <a:cubicBezTo>
                    <a:pt x="217" y="21"/>
                    <a:pt x="218" y="19"/>
                    <a:pt x="220" y="17"/>
                  </a:cubicBezTo>
                  <a:cubicBezTo>
                    <a:pt x="222" y="15"/>
                    <a:pt x="225" y="15"/>
                    <a:pt x="229" y="15"/>
                  </a:cubicBezTo>
                  <a:cubicBezTo>
                    <a:pt x="233" y="15"/>
                    <a:pt x="237" y="15"/>
                    <a:pt x="241" y="16"/>
                  </a:cubicBezTo>
                  <a:cubicBezTo>
                    <a:pt x="244" y="17"/>
                    <a:pt x="247" y="18"/>
                    <a:pt x="249" y="19"/>
                  </a:cubicBezTo>
                  <a:lnTo>
                    <a:pt x="254" y="5"/>
                  </a:lnTo>
                  <a:cubicBezTo>
                    <a:pt x="251" y="3"/>
                    <a:pt x="247" y="2"/>
                    <a:pt x="243" y="1"/>
                  </a:cubicBezTo>
                  <a:cubicBezTo>
                    <a:pt x="239" y="0"/>
                    <a:pt x="234" y="0"/>
                    <a:pt x="229" y="0"/>
                  </a:cubicBezTo>
                  <a:cubicBezTo>
                    <a:pt x="225" y="0"/>
                    <a:pt x="221" y="0"/>
                    <a:pt x="218" y="1"/>
                  </a:cubicBezTo>
                  <a:cubicBezTo>
                    <a:pt x="215" y="2"/>
                    <a:pt x="212" y="4"/>
                    <a:pt x="209" y="6"/>
                  </a:cubicBezTo>
                  <a:cubicBezTo>
                    <a:pt x="207" y="8"/>
                    <a:pt x="205" y="10"/>
                    <a:pt x="203" y="14"/>
                  </a:cubicBezTo>
                  <a:cubicBezTo>
                    <a:pt x="202" y="17"/>
                    <a:pt x="201" y="20"/>
                    <a:pt x="201" y="25"/>
                  </a:cubicBezTo>
                  <a:cubicBezTo>
                    <a:pt x="201" y="29"/>
                    <a:pt x="202" y="33"/>
                    <a:pt x="204" y="36"/>
                  </a:cubicBezTo>
                  <a:cubicBezTo>
                    <a:pt x="206" y="39"/>
                    <a:pt x="208" y="42"/>
                    <a:pt x="211" y="44"/>
                  </a:cubicBezTo>
                  <a:cubicBezTo>
                    <a:pt x="214" y="46"/>
                    <a:pt x="217" y="48"/>
                    <a:pt x="221" y="49"/>
                  </a:cubicBezTo>
                  <a:cubicBezTo>
                    <a:pt x="224" y="51"/>
                    <a:pt x="227" y="52"/>
                    <a:pt x="230" y="54"/>
                  </a:cubicBezTo>
                  <a:cubicBezTo>
                    <a:pt x="233" y="55"/>
                    <a:pt x="236" y="56"/>
                    <a:pt x="237" y="58"/>
                  </a:cubicBezTo>
                  <a:cubicBezTo>
                    <a:pt x="239" y="60"/>
                    <a:pt x="240" y="62"/>
                    <a:pt x="240" y="64"/>
                  </a:cubicBezTo>
                  <a:cubicBezTo>
                    <a:pt x="240" y="68"/>
                    <a:pt x="238" y="70"/>
                    <a:pt x="236" y="72"/>
                  </a:cubicBezTo>
                  <a:cubicBezTo>
                    <a:pt x="233" y="73"/>
                    <a:pt x="229" y="74"/>
                    <a:pt x="224" y="74"/>
                  </a:cubicBezTo>
                  <a:cubicBezTo>
                    <a:pt x="222" y="74"/>
                    <a:pt x="220" y="74"/>
                    <a:pt x="218" y="74"/>
                  </a:cubicBezTo>
                  <a:cubicBezTo>
                    <a:pt x="216" y="73"/>
                    <a:pt x="214" y="73"/>
                    <a:pt x="213" y="73"/>
                  </a:cubicBezTo>
                  <a:cubicBezTo>
                    <a:pt x="211" y="72"/>
                    <a:pt x="209" y="72"/>
                    <a:pt x="208" y="71"/>
                  </a:cubicBezTo>
                  <a:cubicBezTo>
                    <a:pt x="206" y="70"/>
                    <a:pt x="205" y="70"/>
                    <a:pt x="204" y="69"/>
                  </a:cubicBezTo>
                  <a:lnTo>
                    <a:pt x="199" y="84"/>
                  </a:lnTo>
                  <a:cubicBezTo>
                    <a:pt x="201" y="85"/>
                    <a:pt x="205" y="86"/>
                    <a:pt x="209" y="88"/>
                  </a:cubicBezTo>
                  <a:close/>
                  <a:moveTo>
                    <a:pt x="328" y="88"/>
                  </a:moveTo>
                  <a:lnTo>
                    <a:pt x="328" y="88"/>
                  </a:lnTo>
                  <a:lnTo>
                    <a:pt x="328" y="73"/>
                  </a:lnTo>
                  <a:lnTo>
                    <a:pt x="292" y="73"/>
                  </a:lnTo>
                  <a:lnTo>
                    <a:pt x="292" y="51"/>
                  </a:lnTo>
                  <a:lnTo>
                    <a:pt x="324" y="51"/>
                  </a:lnTo>
                  <a:lnTo>
                    <a:pt x="324" y="36"/>
                  </a:lnTo>
                  <a:lnTo>
                    <a:pt x="292" y="36"/>
                  </a:lnTo>
                  <a:lnTo>
                    <a:pt x="292" y="16"/>
                  </a:lnTo>
                  <a:lnTo>
                    <a:pt x="327" y="16"/>
                  </a:lnTo>
                  <a:lnTo>
                    <a:pt x="327" y="1"/>
                  </a:lnTo>
                  <a:lnTo>
                    <a:pt x="276" y="1"/>
                  </a:lnTo>
                  <a:lnTo>
                    <a:pt x="276" y="88"/>
                  </a:lnTo>
                  <a:lnTo>
                    <a:pt x="328" y="88"/>
                  </a:lnTo>
                  <a:close/>
                  <a:moveTo>
                    <a:pt x="364" y="88"/>
                  </a:moveTo>
                  <a:lnTo>
                    <a:pt x="364" y="88"/>
                  </a:lnTo>
                  <a:lnTo>
                    <a:pt x="364" y="52"/>
                  </a:lnTo>
                  <a:lnTo>
                    <a:pt x="373" y="54"/>
                  </a:lnTo>
                  <a:lnTo>
                    <a:pt x="392" y="88"/>
                  </a:lnTo>
                  <a:lnTo>
                    <a:pt x="412" y="88"/>
                  </a:lnTo>
                  <a:lnTo>
                    <a:pt x="392" y="55"/>
                  </a:lnTo>
                  <a:lnTo>
                    <a:pt x="386" y="51"/>
                  </a:lnTo>
                  <a:cubicBezTo>
                    <a:pt x="391" y="49"/>
                    <a:pt x="395" y="46"/>
                    <a:pt x="398" y="42"/>
                  </a:cubicBezTo>
                  <a:cubicBezTo>
                    <a:pt x="401" y="37"/>
                    <a:pt x="402" y="31"/>
                    <a:pt x="402" y="24"/>
                  </a:cubicBezTo>
                  <a:cubicBezTo>
                    <a:pt x="402" y="20"/>
                    <a:pt x="401" y="16"/>
                    <a:pt x="400" y="13"/>
                  </a:cubicBezTo>
                  <a:cubicBezTo>
                    <a:pt x="398" y="9"/>
                    <a:pt x="395" y="7"/>
                    <a:pt x="393" y="5"/>
                  </a:cubicBezTo>
                  <a:cubicBezTo>
                    <a:pt x="390" y="3"/>
                    <a:pt x="386" y="2"/>
                    <a:pt x="383" y="1"/>
                  </a:cubicBezTo>
                  <a:cubicBezTo>
                    <a:pt x="379" y="1"/>
                    <a:pt x="375" y="0"/>
                    <a:pt x="371" y="0"/>
                  </a:cubicBezTo>
                  <a:cubicBezTo>
                    <a:pt x="370" y="0"/>
                    <a:pt x="368" y="0"/>
                    <a:pt x="366" y="0"/>
                  </a:cubicBezTo>
                  <a:cubicBezTo>
                    <a:pt x="364" y="0"/>
                    <a:pt x="362" y="0"/>
                    <a:pt x="360" y="1"/>
                  </a:cubicBezTo>
                  <a:cubicBezTo>
                    <a:pt x="358" y="1"/>
                    <a:pt x="356" y="1"/>
                    <a:pt x="353" y="1"/>
                  </a:cubicBezTo>
                  <a:cubicBezTo>
                    <a:pt x="351" y="2"/>
                    <a:pt x="349" y="2"/>
                    <a:pt x="348" y="2"/>
                  </a:cubicBezTo>
                  <a:lnTo>
                    <a:pt x="348" y="88"/>
                  </a:lnTo>
                  <a:lnTo>
                    <a:pt x="364" y="88"/>
                  </a:lnTo>
                  <a:close/>
                  <a:moveTo>
                    <a:pt x="364" y="16"/>
                  </a:moveTo>
                  <a:lnTo>
                    <a:pt x="364" y="16"/>
                  </a:lnTo>
                  <a:cubicBezTo>
                    <a:pt x="365" y="16"/>
                    <a:pt x="366" y="15"/>
                    <a:pt x="368" y="15"/>
                  </a:cubicBezTo>
                  <a:cubicBezTo>
                    <a:pt x="369" y="15"/>
                    <a:pt x="371" y="15"/>
                    <a:pt x="373" y="15"/>
                  </a:cubicBezTo>
                  <a:cubicBezTo>
                    <a:pt x="377" y="15"/>
                    <a:pt x="380" y="16"/>
                    <a:pt x="383" y="18"/>
                  </a:cubicBezTo>
                  <a:cubicBezTo>
                    <a:pt x="385" y="20"/>
                    <a:pt x="386" y="23"/>
                    <a:pt x="386" y="27"/>
                  </a:cubicBezTo>
                  <a:cubicBezTo>
                    <a:pt x="386" y="32"/>
                    <a:pt x="385" y="35"/>
                    <a:pt x="382" y="38"/>
                  </a:cubicBezTo>
                  <a:cubicBezTo>
                    <a:pt x="379" y="40"/>
                    <a:pt x="375" y="41"/>
                    <a:pt x="371" y="41"/>
                  </a:cubicBezTo>
                  <a:lnTo>
                    <a:pt x="364" y="41"/>
                  </a:lnTo>
                  <a:lnTo>
                    <a:pt x="364" y="16"/>
                  </a:lnTo>
                  <a:close/>
                  <a:moveTo>
                    <a:pt x="434" y="88"/>
                  </a:moveTo>
                  <a:lnTo>
                    <a:pt x="434" y="88"/>
                  </a:lnTo>
                  <a:cubicBezTo>
                    <a:pt x="438" y="89"/>
                    <a:pt x="444" y="89"/>
                    <a:pt x="449" y="89"/>
                  </a:cubicBezTo>
                  <a:cubicBezTo>
                    <a:pt x="454" y="89"/>
                    <a:pt x="458" y="89"/>
                    <a:pt x="462" y="88"/>
                  </a:cubicBezTo>
                  <a:cubicBezTo>
                    <a:pt x="466" y="87"/>
                    <a:pt x="469" y="85"/>
                    <a:pt x="472" y="83"/>
                  </a:cubicBezTo>
                  <a:cubicBezTo>
                    <a:pt x="474" y="80"/>
                    <a:pt x="476" y="78"/>
                    <a:pt x="478" y="74"/>
                  </a:cubicBezTo>
                  <a:cubicBezTo>
                    <a:pt x="479" y="71"/>
                    <a:pt x="480" y="67"/>
                    <a:pt x="480" y="62"/>
                  </a:cubicBezTo>
                  <a:cubicBezTo>
                    <a:pt x="480" y="58"/>
                    <a:pt x="479" y="54"/>
                    <a:pt x="478" y="51"/>
                  </a:cubicBezTo>
                  <a:cubicBezTo>
                    <a:pt x="476" y="48"/>
                    <a:pt x="474" y="46"/>
                    <a:pt x="471" y="44"/>
                  </a:cubicBezTo>
                  <a:cubicBezTo>
                    <a:pt x="468" y="41"/>
                    <a:pt x="466" y="40"/>
                    <a:pt x="462" y="38"/>
                  </a:cubicBezTo>
                  <a:cubicBezTo>
                    <a:pt x="459" y="37"/>
                    <a:pt x="456" y="35"/>
                    <a:pt x="453" y="34"/>
                  </a:cubicBezTo>
                  <a:cubicBezTo>
                    <a:pt x="450" y="32"/>
                    <a:pt x="447" y="31"/>
                    <a:pt x="445" y="29"/>
                  </a:cubicBezTo>
                  <a:cubicBezTo>
                    <a:pt x="443" y="28"/>
                    <a:pt x="442" y="26"/>
                    <a:pt x="442" y="23"/>
                  </a:cubicBezTo>
                  <a:cubicBezTo>
                    <a:pt x="442" y="21"/>
                    <a:pt x="443" y="19"/>
                    <a:pt x="445" y="17"/>
                  </a:cubicBezTo>
                  <a:cubicBezTo>
                    <a:pt x="447" y="15"/>
                    <a:pt x="450" y="15"/>
                    <a:pt x="454" y="15"/>
                  </a:cubicBezTo>
                  <a:cubicBezTo>
                    <a:pt x="458" y="15"/>
                    <a:pt x="462" y="15"/>
                    <a:pt x="465" y="16"/>
                  </a:cubicBezTo>
                  <a:cubicBezTo>
                    <a:pt x="469" y="17"/>
                    <a:pt x="471" y="18"/>
                    <a:pt x="473" y="19"/>
                  </a:cubicBezTo>
                  <a:lnTo>
                    <a:pt x="478" y="5"/>
                  </a:lnTo>
                  <a:cubicBezTo>
                    <a:pt x="475" y="3"/>
                    <a:pt x="472" y="2"/>
                    <a:pt x="468" y="1"/>
                  </a:cubicBezTo>
                  <a:cubicBezTo>
                    <a:pt x="463" y="0"/>
                    <a:pt x="459" y="0"/>
                    <a:pt x="454" y="0"/>
                  </a:cubicBezTo>
                  <a:cubicBezTo>
                    <a:pt x="450" y="0"/>
                    <a:pt x="446" y="0"/>
                    <a:pt x="442" y="1"/>
                  </a:cubicBezTo>
                  <a:cubicBezTo>
                    <a:pt x="439" y="2"/>
                    <a:pt x="436" y="4"/>
                    <a:pt x="434" y="6"/>
                  </a:cubicBezTo>
                  <a:cubicBezTo>
                    <a:pt x="431" y="8"/>
                    <a:pt x="429" y="10"/>
                    <a:pt x="428" y="14"/>
                  </a:cubicBezTo>
                  <a:cubicBezTo>
                    <a:pt x="426" y="17"/>
                    <a:pt x="426" y="20"/>
                    <a:pt x="426" y="25"/>
                  </a:cubicBezTo>
                  <a:cubicBezTo>
                    <a:pt x="426" y="29"/>
                    <a:pt x="427" y="33"/>
                    <a:pt x="429" y="36"/>
                  </a:cubicBezTo>
                  <a:cubicBezTo>
                    <a:pt x="431" y="39"/>
                    <a:pt x="433" y="42"/>
                    <a:pt x="436" y="44"/>
                  </a:cubicBezTo>
                  <a:cubicBezTo>
                    <a:pt x="439" y="46"/>
                    <a:pt x="442" y="48"/>
                    <a:pt x="445" y="49"/>
                  </a:cubicBezTo>
                  <a:cubicBezTo>
                    <a:pt x="449" y="51"/>
                    <a:pt x="452" y="52"/>
                    <a:pt x="455" y="54"/>
                  </a:cubicBezTo>
                  <a:cubicBezTo>
                    <a:pt x="458" y="55"/>
                    <a:pt x="460" y="56"/>
                    <a:pt x="462" y="58"/>
                  </a:cubicBezTo>
                  <a:cubicBezTo>
                    <a:pt x="463" y="60"/>
                    <a:pt x="464" y="62"/>
                    <a:pt x="464" y="64"/>
                  </a:cubicBezTo>
                  <a:cubicBezTo>
                    <a:pt x="464" y="68"/>
                    <a:pt x="463" y="70"/>
                    <a:pt x="460" y="72"/>
                  </a:cubicBezTo>
                  <a:cubicBezTo>
                    <a:pt x="457" y="73"/>
                    <a:pt x="454" y="74"/>
                    <a:pt x="449" y="74"/>
                  </a:cubicBezTo>
                  <a:cubicBezTo>
                    <a:pt x="447" y="74"/>
                    <a:pt x="445" y="74"/>
                    <a:pt x="443" y="74"/>
                  </a:cubicBezTo>
                  <a:cubicBezTo>
                    <a:pt x="441" y="73"/>
                    <a:pt x="439" y="73"/>
                    <a:pt x="437" y="73"/>
                  </a:cubicBezTo>
                  <a:cubicBezTo>
                    <a:pt x="435" y="72"/>
                    <a:pt x="434" y="72"/>
                    <a:pt x="432" y="71"/>
                  </a:cubicBezTo>
                  <a:cubicBezTo>
                    <a:pt x="431" y="70"/>
                    <a:pt x="430" y="70"/>
                    <a:pt x="429" y="69"/>
                  </a:cubicBezTo>
                  <a:lnTo>
                    <a:pt x="424" y="84"/>
                  </a:lnTo>
                  <a:cubicBezTo>
                    <a:pt x="426" y="85"/>
                    <a:pt x="429" y="86"/>
                    <a:pt x="434" y="88"/>
                  </a:cubicBezTo>
                  <a:close/>
                  <a:moveTo>
                    <a:pt x="553" y="88"/>
                  </a:moveTo>
                  <a:lnTo>
                    <a:pt x="553" y="88"/>
                  </a:lnTo>
                  <a:lnTo>
                    <a:pt x="553" y="73"/>
                  </a:lnTo>
                  <a:lnTo>
                    <a:pt x="514" y="73"/>
                  </a:lnTo>
                  <a:lnTo>
                    <a:pt x="514" y="1"/>
                  </a:lnTo>
                  <a:lnTo>
                    <a:pt x="498" y="1"/>
                  </a:lnTo>
                  <a:lnTo>
                    <a:pt x="498" y="88"/>
                  </a:lnTo>
                  <a:lnTo>
                    <a:pt x="553" y="88"/>
                  </a:lnTo>
                  <a:close/>
                  <a:moveTo>
                    <a:pt x="579" y="88"/>
                  </a:moveTo>
                  <a:lnTo>
                    <a:pt x="579" y="88"/>
                  </a:lnTo>
                  <a:lnTo>
                    <a:pt x="585" y="70"/>
                  </a:lnTo>
                  <a:lnTo>
                    <a:pt x="613" y="70"/>
                  </a:lnTo>
                  <a:lnTo>
                    <a:pt x="619" y="88"/>
                  </a:lnTo>
                  <a:lnTo>
                    <a:pt x="635" y="88"/>
                  </a:lnTo>
                  <a:lnTo>
                    <a:pt x="604" y="1"/>
                  </a:lnTo>
                  <a:lnTo>
                    <a:pt x="592" y="1"/>
                  </a:lnTo>
                  <a:lnTo>
                    <a:pt x="562" y="88"/>
                  </a:lnTo>
                  <a:lnTo>
                    <a:pt x="579" y="88"/>
                  </a:lnTo>
                  <a:close/>
                  <a:moveTo>
                    <a:pt x="596" y="36"/>
                  </a:moveTo>
                  <a:lnTo>
                    <a:pt x="596" y="36"/>
                  </a:lnTo>
                  <a:lnTo>
                    <a:pt x="599" y="22"/>
                  </a:lnTo>
                  <a:lnTo>
                    <a:pt x="600" y="22"/>
                  </a:lnTo>
                  <a:lnTo>
                    <a:pt x="602" y="36"/>
                  </a:lnTo>
                  <a:lnTo>
                    <a:pt x="609" y="55"/>
                  </a:lnTo>
                  <a:lnTo>
                    <a:pt x="590" y="55"/>
                  </a:lnTo>
                  <a:lnTo>
                    <a:pt x="596" y="36"/>
                  </a:lnTo>
                  <a:close/>
                  <a:moveTo>
                    <a:pt x="680" y="89"/>
                  </a:moveTo>
                  <a:lnTo>
                    <a:pt x="680" y="89"/>
                  </a:lnTo>
                  <a:cubicBezTo>
                    <a:pt x="684" y="89"/>
                    <a:pt x="688" y="88"/>
                    <a:pt x="692" y="87"/>
                  </a:cubicBezTo>
                  <a:cubicBezTo>
                    <a:pt x="696" y="86"/>
                    <a:pt x="699" y="84"/>
                    <a:pt x="702" y="81"/>
                  </a:cubicBezTo>
                  <a:cubicBezTo>
                    <a:pt x="704" y="79"/>
                    <a:pt x="706" y="75"/>
                    <a:pt x="708" y="71"/>
                  </a:cubicBezTo>
                  <a:cubicBezTo>
                    <a:pt x="709" y="67"/>
                    <a:pt x="710" y="63"/>
                    <a:pt x="710" y="57"/>
                  </a:cubicBezTo>
                  <a:lnTo>
                    <a:pt x="710" y="1"/>
                  </a:lnTo>
                  <a:lnTo>
                    <a:pt x="694" y="1"/>
                  </a:lnTo>
                  <a:lnTo>
                    <a:pt x="694" y="56"/>
                  </a:lnTo>
                  <a:cubicBezTo>
                    <a:pt x="694" y="62"/>
                    <a:pt x="693" y="67"/>
                    <a:pt x="691" y="70"/>
                  </a:cubicBezTo>
                  <a:cubicBezTo>
                    <a:pt x="688" y="73"/>
                    <a:pt x="684" y="74"/>
                    <a:pt x="679" y="74"/>
                  </a:cubicBezTo>
                  <a:cubicBezTo>
                    <a:pt x="677" y="74"/>
                    <a:pt x="674" y="74"/>
                    <a:pt x="672" y="73"/>
                  </a:cubicBezTo>
                  <a:cubicBezTo>
                    <a:pt x="670" y="72"/>
                    <a:pt x="669" y="71"/>
                    <a:pt x="668" y="70"/>
                  </a:cubicBezTo>
                  <a:cubicBezTo>
                    <a:pt x="666" y="69"/>
                    <a:pt x="665" y="67"/>
                    <a:pt x="665" y="64"/>
                  </a:cubicBezTo>
                  <a:cubicBezTo>
                    <a:pt x="664" y="62"/>
                    <a:pt x="664" y="59"/>
                    <a:pt x="664" y="56"/>
                  </a:cubicBezTo>
                  <a:lnTo>
                    <a:pt x="664" y="1"/>
                  </a:lnTo>
                  <a:lnTo>
                    <a:pt x="648" y="1"/>
                  </a:lnTo>
                  <a:lnTo>
                    <a:pt x="648" y="59"/>
                  </a:lnTo>
                  <a:cubicBezTo>
                    <a:pt x="648" y="79"/>
                    <a:pt x="658" y="89"/>
                    <a:pt x="680" y="89"/>
                  </a:cubicBezTo>
                  <a:close/>
                  <a:moveTo>
                    <a:pt x="749" y="16"/>
                  </a:moveTo>
                  <a:lnTo>
                    <a:pt x="749" y="16"/>
                  </a:lnTo>
                  <a:lnTo>
                    <a:pt x="749" y="88"/>
                  </a:lnTo>
                  <a:lnTo>
                    <a:pt x="765" y="88"/>
                  </a:lnTo>
                  <a:lnTo>
                    <a:pt x="765" y="16"/>
                  </a:lnTo>
                  <a:lnTo>
                    <a:pt x="791" y="16"/>
                  </a:lnTo>
                  <a:lnTo>
                    <a:pt x="791" y="1"/>
                  </a:lnTo>
                  <a:lnTo>
                    <a:pt x="723" y="1"/>
                  </a:lnTo>
                  <a:lnTo>
                    <a:pt x="723" y="16"/>
                  </a:lnTo>
                  <a:lnTo>
                    <a:pt x="749" y="16"/>
                  </a:lnTo>
                  <a:close/>
                  <a:moveTo>
                    <a:pt x="859" y="88"/>
                  </a:moveTo>
                  <a:lnTo>
                    <a:pt x="859" y="88"/>
                  </a:lnTo>
                  <a:lnTo>
                    <a:pt x="859" y="73"/>
                  </a:lnTo>
                  <a:lnTo>
                    <a:pt x="823" y="73"/>
                  </a:lnTo>
                  <a:lnTo>
                    <a:pt x="823" y="51"/>
                  </a:lnTo>
                  <a:lnTo>
                    <a:pt x="855" y="51"/>
                  </a:lnTo>
                  <a:lnTo>
                    <a:pt x="855" y="36"/>
                  </a:lnTo>
                  <a:lnTo>
                    <a:pt x="823" y="36"/>
                  </a:lnTo>
                  <a:lnTo>
                    <a:pt x="823" y="16"/>
                  </a:lnTo>
                  <a:lnTo>
                    <a:pt x="859" y="16"/>
                  </a:lnTo>
                  <a:lnTo>
                    <a:pt x="859" y="1"/>
                  </a:lnTo>
                  <a:lnTo>
                    <a:pt x="807" y="1"/>
                  </a:lnTo>
                  <a:lnTo>
                    <a:pt x="807" y="88"/>
                  </a:lnTo>
                  <a:lnTo>
                    <a:pt x="859" y="88"/>
                  </a:lnTo>
                  <a:close/>
                  <a:moveTo>
                    <a:pt x="893" y="88"/>
                  </a:moveTo>
                  <a:lnTo>
                    <a:pt x="893" y="88"/>
                  </a:lnTo>
                  <a:lnTo>
                    <a:pt x="893" y="52"/>
                  </a:lnTo>
                  <a:lnTo>
                    <a:pt x="902" y="54"/>
                  </a:lnTo>
                  <a:lnTo>
                    <a:pt x="921" y="88"/>
                  </a:lnTo>
                  <a:lnTo>
                    <a:pt x="941" y="88"/>
                  </a:lnTo>
                  <a:lnTo>
                    <a:pt x="921" y="55"/>
                  </a:lnTo>
                  <a:lnTo>
                    <a:pt x="915" y="51"/>
                  </a:lnTo>
                  <a:cubicBezTo>
                    <a:pt x="920" y="49"/>
                    <a:pt x="924" y="46"/>
                    <a:pt x="927" y="42"/>
                  </a:cubicBezTo>
                  <a:cubicBezTo>
                    <a:pt x="930" y="37"/>
                    <a:pt x="931" y="31"/>
                    <a:pt x="931" y="24"/>
                  </a:cubicBezTo>
                  <a:cubicBezTo>
                    <a:pt x="931" y="20"/>
                    <a:pt x="930" y="16"/>
                    <a:pt x="929" y="13"/>
                  </a:cubicBezTo>
                  <a:cubicBezTo>
                    <a:pt x="927" y="9"/>
                    <a:pt x="925" y="7"/>
                    <a:pt x="922" y="5"/>
                  </a:cubicBezTo>
                  <a:cubicBezTo>
                    <a:pt x="919" y="3"/>
                    <a:pt x="915" y="2"/>
                    <a:pt x="912" y="1"/>
                  </a:cubicBezTo>
                  <a:cubicBezTo>
                    <a:pt x="908" y="1"/>
                    <a:pt x="904" y="0"/>
                    <a:pt x="900" y="0"/>
                  </a:cubicBezTo>
                  <a:cubicBezTo>
                    <a:pt x="899" y="0"/>
                    <a:pt x="897" y="0"/>
                    <a:pt x="895" y="0"/>
                  </a:cubicBezTo>
                  <a:cubicBezTo>
                    <a:pt x="893" y="0"/>
                    <a:pt x="891" y="0"/>
                    <a:pt x="889" y="1"/>
                  </a:cubicBezTo>
                  <a:cubicBezTo>
                    <a:pt x="887" y="1"/>
                    <a:pt x="885" y="1"/>
                    <a:pt x="883" y="1"/>
                  </a:cubicBezTo>
                  <a:cubicBezTo>
                    <a:pt x="880" y="2"/>
                    <a:pt x="878" y="2"/>
                    <a:pt x="877" y="2"/>
                  </a:cubicBezTo>
                  <a:lnTo>
                    <a:pt x="877" y="88"/>
                  </a:lnTo>
                  <a:lnTo>
                    <a:pt x="893" y="88"/>
                  </a:lnTo>
                  <a:close/>
                  <a:moveTo>
                    <a:pt x="893" y="16"/>
                  </a:moveTo>
                  <a:lnTo>
                    <a:pt x="893" y="16"/>
                  </a:lnTo>
                  <a:cubicBezTo>
                    <a:pt x="894" y="16"/>
                    <a:pt x="895" y="15"/>
                    <a:pt x="897" y="15"/>
                  </a:cubicBezTo>
                  <a:cubicBezTo>
                    <a:pt x="898" y="15"/>
                    <a:pt x="900" y="15"/>
                    <a:pt x="902" y="15"/>
                  </a:cubicBezTo>
                  <a:cubicBezTo>
                    <a:pt x="906" y="15"/>
                    <a:pt x="910" y="16"/>
                    <a:pt x="912" y="18"/>
                  </a:cubicBezTo>
                  <a:cubicBezTo>
                    <a:pt x="914" y="20"/>
                    <a:pt x="915" y="23"/>
                    <a:pt x="915" y="27"/>
                  </a:cubicBezTo>
                  <a:cubicBezTo>
                    <a:pt x="915" y="32"/>
                    <a:pt x="914" y="35"/>
                    <a:pt x="911" y="38"/>
                  </a:cubicBezTo>
                  <a:cubicBezTo>
                    <a:pt x="908" y="40"/>
                    <a:pt x="905" y="41"/>
                    <a:pt x="900" y="41"/>
                  </a:cubicBezTo>
                  <a:lnTo>
                    <a:pt x="893" y="41"/>
                  </a:lnTo>
                  <a:lnTo>
                    <a:pt x="893" y="16"/>
                  </a:lnTo>
                  <a:close/>
                  <a:moveTo>
                    <a:pt x="973" y="88"/>
                  </a:moveTo>
                  <a:lnTo>
                    <a:pt x="973" y="88"/>
                  </a:lnTo>
                  <a:lnTo>
                    <a:pt x="973" y="43"/>
                  </a:lnTo>
                  <a:lnTo>
                    <a:pt x="971" y="29"/>
                  </a:lnTo>
                  <a:lnTo>
                    <a:pt x="972" y="29"/>
                  </a:lnTo>
                  <a:lnTo>
                    <a:pt x="978" y="43"/>
                  </a:lnTo>
                  <a:lnTo>
                    <a:pt x="1011" y="88"/>
                  </a:lnTo>
                  <a:lnTo>
                    <a:pt x="1023" y="88"/>
                  </a:lnTo>
                  <a:lnTo>
                    <a:pt x="1023" y="1"/>
                  </a:lnTo>
                  <a:lnTo>
                    <a:pt x="1007" y="1"/>
                  </a:lnTo>
                  <a:lnTo>
                    <a:pt x="1007" y="47"/>
                  </a:lnTo>
                  <a:lnTo>
                    <a:pt x="1009" y="60"/>
                  </a:lnTo>
                  <a:lnTo>
                    <a:pt x="1008" y="60"/>
                  </a:lnTo>
                  <a:lnTo>
                    <a:pt x="1002" y="47"/>
                  </a:lnTo>
                  <a:lnTo>
                    <a:pt x="969" y="1"/>
                  </a:lnTo>
                  <a:lnTo>
                    <a:pt x="957" y="1"/>
                  </a:lnTo>
                  <a:lnTo>
                    <a:pt x="957" y="88"/>
                  </a:lnTo>
                  <a:lnTo>
                    <a:pt x="973" y="88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530231" y="371475"/>
              <a:ext cx="982676" cy="76200"/>
            </a:xfrm>
            <a:custGeom>
              <a:avLst/>
              <a:gdLst>
                <a:gd name="T0" fmla="*/ 49 w 1023"/>
                <a:gd name="T1" fmla="*/ 25 h 77"/>
                <a:gd name="T2" fmla="*/ 93 w 1023"/>
                <a:gd name="T3" fmla="*/ 76 h 77"/>
                <a:gd name="T4" fmla="*/ 67 w 1023"/>
                <a:gd name="T5" fmla="*/ 39 h 77"/>
                <a:gd name="T6" fmla="*/ 93 w 1023"/>
                <a:gd name="T7" fmla="*/ 76 h 77"/>
                <a:gd name="T8" fmla="*/ 135 w 1023"/>
                <a:gd name="T9" fmla="*/ 76 h 77"/>
                <a:gd name="T10" fmla="*/ 116 w 1023"/>
                <a:gd name="T11" fmla="*/ 61 h 77"/>
                <a:gd name="T12" fmla="*/ 139 w 1023"/>
                <a:gd name="T13" fmla="*/ 26 h 77"/>
                <a:gd name="T14" fmla="*/ 102 w 1023"/>
                <a:gd name="T15" fmla="*/ 30 h 77"/>
                <a:gd name="T16" fmla="*/ 186 w 1023"/>
                <a:gd name="T17" fmla="*/ 50 h 77"/>
                <a:gd name="T18" fmla="*/ 163 w 1023"/>
                <a:gd name="T19" fmla="*/ 39 h 77"/>
                <a:gd name="T20" fmla="*/ 221 w 1023"/>
                <a:gd name="T21" fmla="*/ 76 h 77"/>
                <a:gd name="T22" fmla="*/ 256 w 1023"/>
                <a:gd name="T23" fmla="*/ 76 h 77"/>
                <a:gd name="T24" fmla="*/ 241 w 1023"/>
                <a:gd name="T25" fmla="*/ 47 h 77"/>
                <a:gd name="T26" fmla="*/ 280 w 1023"/>
                <a:gd name="T27" fmla="*/ 14 h 77"/>
                <a:gd name="T28" fmla="*/ 297 w 1023"/>
                <a:gd name="T29" fmla="*/ 76 h 77"/>
                <a:gd name="T30" fmla="*/ 328 w 1023"/>
                <a:gd name="T31" fmla="*/ 50 h 77"/>
                <a:gd name="T32" fmla="*/ 305 w 1023"/>
                <a:gd name="T33" fmla="*/ 26 h 77"/>
                <a:gd name="T34" fmla="*/ 312 w 1023"/>
                <a:gd name="T35" fmla="*/ 13 h 77"/>
                <a:gd name="T36" fmla="*/ 299 w 1023"/>
                <a:gd name="T37" fmla="*/ 45 h 77"/>
                <a:gd name="T38" fmla="*/ 308 w 1023"/>
                <a:gd name="T39" fmla="*/ 66 h 77"/>
                <a:gd name="T40" fmla="*/ 297 w 1023"/>
                <a:gd name="T41" fmla="*/ 76 h 77"/>
                <a:gd name="T42" fmla="*/ 373 w 1023"/>
                <a:gd name="T43" fmla="*/ 76 h 77"/>
                <a:gd name="T44" fmla="*/ 354 w 1023"/>
                <a:gd name="T45" fmla="*/ 61 h 77"/>
                <a:gd name="T46" fmla="*/ 377 w 1023"/>
                <a:gd name="T47" fmla="*/ 26 h 77"/>
                <a:gd name="T48" fmla="*/ 340 w 1023"/>
                <a:gd name="T49" fmla="*/ 30 h 77"/>
                <a:gd name="T50" fmla="*/ 424 w 1023"/>
                <a:gd name="T51" fmla="*/ 50 h 77"/>
                <a:gd name="T52" fmla="*/ 401 w 1023"/>
                <a:gd name="T53" fmla="*/ 39 h 77"/>
                <a:gd name="T54" fmla="*/ 484 w 1023"/>
                <a:gd name="T55" fmla="*/ 76 h 77"/>
                <a:gd name="T56" fmla="*/ 459 w 1023"/>
                <a:gd name="T57" fmla="*/ 39 h 77"/>
                <a:gd name="T58" fmla="*/ 484 w 1023"/>
                <a:gd name="T59" fmla="*/ 76 h 77"/>
                <a:gd name="T60" fmla="*/ 561 w 1023"/>
                <a:gd name="T61" fmla="*/ 54 h 77"/>
                <a:gd name="T62" fmla="*/ 534 w 1023"/>
                <a:gd name="T63" fmla="*/ 66 h 77"/>
                <a:gd name="T64" fmla="*/ 516 w 1023"/>
                <a:gd name="T65" fmla="*/ 56 h 77"/>
                <a:gd name="T66" fmla="*/ 582 w 1023"/>
                <a:gd name="T67" fmla="*/ 34 h 77"/>
                <a:gd name="T68" fmla="*/ 608 w 1023"/>
                <a:gd name="T69" fmla="*/ 47 h 77"/>
                <a:gd name="T70" fmla="*/ 572 w 1023"/>
                <a:gd name="T71" fmla="*/ 76 h 77"/>
                <a:gd name="T72" fmla="*/ 643 w 1023"/>
                <a:gd name="T73" fmla="*/ 76 h 77"/>
                <a:gd name="T74" fmla="*/ 691 w 1023"/>
                <a:gd name="T75" fmla="*/ 14 h 77"/>
                <a:gd name="T76" fmla="*/ 650 w 1023"/>
                <a:gd name="T77" fmla="*/ 14 h 77"/>
                <a:gd name="T78" fmla="*/ 720 w 1023"/>
                <a:gd name="T79" fmla="*/ 50 h 77"/>
                <a:gd name="T80" fmla="*/ 746 w 1023"/>
                <a:gd name="T81" fmla="*/ 14 h 77"/>
                <a:gd name="T82" fmla="*/ 767 w 1023"/>
                <a:gd name="T83" fmla="*/ 51 h 77"/>
                <a:gd name="T84" fmla="*/ 791 w 1023"/>
                <a:gd name="T85" fmla="*/ 43 h 77"/>
                <a:gd name="T86" fmla="*/ 768 w 1023"/>
                <a:gd name="T87" fmla="*/ 14 h 77"/>
                <a:gd name="T88" fmla="*/ 767 w 1023"/>
                <a:gd name="T89" fmla="*/ 25 h 77"/>
                <a:gd name="T90" fmla="*/ 780 w 1023"/>
                <a:gd name="T91" fmla="*/ 40 h 77"/>
                <a:gd name="T92" fmla="*/ 824 w 1023"/>
                <a:gd name="T93" fmla="*/ 77 h 77"/>
                <a:gd name="T94" fmla="*/ 840 w 1023"/>
                <a:gd name="T95" fmla="*/ 44 h 77"/>
                <a:gd name="T96" fmla="*/ 827 w 1023"/>
                <a:gd name="T97" fmla="*/ 24 h 77"/>
                <a:gd name="T98" fmla="*/ 819 w 1023"/>
                <a:gd name="T99" fmla="*/ 14 h 77"/>
                <a:gd name="T100" fmla="*/ 821 w 1023"/>
                <a:gd name="T101" fmla="*/ 49 h 77"/>
                <a:gd name="T102" fmla="*/ 819 w 1023"/>
                <a:gd name="T103" fmla="*/ 66 h 77"/>
                <a:gd name="T104" fmla="*/ 868 w 1023"/>
                <a:gd name="T105" fmla="*/ 14 h 77"/>
                <a:gd name="T106" fmla="*/ 895 w 1023"/>
                <a:gd name="T107" fmla="*/ 25 h 77"/>
                <a:gd name="T108" fmla="*/ 925 w 1023"/>
                <a:gd name="T109" fmla="*/ 14 h 77"/>
                <a:gd name="T110" fmla="*/ 940 w 1023"/>
                <a:gd name="T111" fmla="*/ 63 h 77"/>
                <a:gd name="T112" fmla="*/ 923 w 1023"/>
                <a:gd name="T113" fmla="*/ 76 h 77"/>
                <a:gd name="T114" fmla="*/ 952 w 1023"/>
                <a:gd name="T115" fmla="*/ 39 h 77"/>
                <a:gd name="T116" fmla="*/ 941 w 1023"/>
                <a:gd name="T117" fmla="*/ 11 h 77"/>
                <a:gd name="T118" fmla="*/ 934 w 1023"/>
                <a:gd name="T119" fmla="*/ 5 h 77"/>
                <a:gd name="T120" fmla="*/ 966 w 1023"/>
                <a:gd name="T121" fmla="*/ 5 h 77"/>
                <a:gd name="T122" fmla="*/ 993 w 1023"/>
                <a:gd name="T123" fmla="*/ 25 h 77"/>
                <a:gd name="T124" fmla="*/ 1023 w 1023"/>
                <a:gd name="T125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3" h="77">
                  <a:moveTo>
                    <a:pt x="19" y="25"/>
                  </a:moveTo>
                  <a:lnTo>
                    <a:pt x="19" y="25"/>
                  </a:lnTo>
                  <a:lnTo>
                    <a:pt x="19" y="76"/>
                  </a:lnTo>
                  <a:lnTo>
                    <a:pt x="30" y="76"/>
                  </a:lnTo>
                  <a:lnTo>
                    <a:pt x="30" y="25"/>
                  </a:lnTo>
                  <a:lnTo>
                    <a:pt x="49" y="25"/>
                  </a:lnTo>
                  <a:lnTo>
                    <a:pt x="49" y="14"/>
                  </a:lnTo>
                  <a:lnTo>
                    <a:pt x="0" y="14"/>
                  </a:lnTo>
                  <a:lnTo>
                    <a:pt x="0" y="25"/>
                  </a:lnTo>
                  <a:lnTo>
                    <a:pt x="19" y="25"/>
                  </a:lnTo>
                  <a:close/>
                  <a:moveTo>
                    <a:pt x="93" y="76"/>
                  </a:moveTo>
                  <a:lnTo>
                    <a:pt x="93" y="76"/>
                  </a:lnTo>
                  <a:lnTo>
                    <a:pt x="93" y="65"/>
                  </a:lnTo>
                  <a:lnTo>
                    <a:pt x="67" y="65"/>
                  </a:lnTo>
                  <a:lnTo>
                    <a:pt x="67" y="50"/>
                  </a:lnTo>
                  <a:lnTo>
                    <a:pt x="90" y="50"/>
                  </a:lnTo>
                  <a:lnTo>
                    <a:pt x="90" y="39"/>
                  </a:lnTo>
                  <a:lnTo>
                    <a:pt x="67" y="39"/>
                  </a:lnTo>
                  <a:lnTo>
                    <a:pt x="67" y="25"/>
                  </a:lnTo>
                  <a:lnTo>
                    <a:pt x="92" y="25"/>
                  </a:lnTo>
                  <a:lnTo>
                    <a:pt x="92" y="14"/>
                  </a:lnTo>
                  <a:lnTo>
                    <a:pt x="56" y="14"/>
                  </a:lnTo>
                  <a:lnTo>
                    <a:pt x="56" y="76"/>
                  </a:lnTo>
                  <a:lnTo>
                    <a:pt x="93" y="76"/>
                  </a:lnTo>
                  <a:close/>
                  <a:moveTo>
                    <a:pt x="102" y="60"/>
                  </a:moveTo>
                  <a:lnTo>
                    <a:pt x="102" y="60"/>
                  </a:lnTo>
                  <a:cubicBezTo>
                    <a:pt x="103" y="64"/>
                    <a:pt x="105" y="67"/>
                    <a:pt x="107" y="70"/>
                  </a:cubicBezTo>
                  <a:cubicBezTo>
                    <a:pt x="110" y="72"/>
                    <a:pt x="113" y="74"/>
                    <a:pt x="116" y="75"/>
                  </a:cubicBezTo>
                  <a:cubicBezTo>
                    <a:pt x="119" y="77"/>
                    <a:pt x="123" y="77"/>
                    <a:pt x="126" y="77"/>
                  </a:cubicBezTo>
                  <a:cubicBezTo>
                    <a:pt x="129" y="77"/>
                    <a:pt x="132" y="77"/>
                    <a:pt x="135" y="76"/>
                  </a:cubicBezTo>
                  <a:cubicBezTo>
                    <a:pt x="138" y="76"/>
                    <a:pt x="141" y="75"/>
                    <a:pt x="142" y="73"/>
                  </a:cubicBezTo>
                  <a:lnTo>
                    <a:pt x="140" y="64"/>
                  </a:lnTo>
                  <a:cubicBezTo>
                    <a:pt x="139" y="64"/>
                    <a:pt x="137" y="65"/>
                    <a:pt x="135" y="66"/>
                  </a:cubicBezTo>
                  <a:cubicBezTo>
                    <a:pt x="133" y="66"/>
                    <a:pt x="131" y="66"/>
                    <a:pt x="129" y="66"/>
                  </a:cubicBezTo>
                  <a:cubicBezTo>
                    <a:pt x="126" y="66"/>
                    <a:pt x="123" y="66"/>
                    <a:pt x="121" y="65"/>
                  </a:cubicBezTo>
                  <a:cubicBezTo>
                    <a:pt x="119" y="64"/>
                    <a:pt x="117" y="62"/>
                    <a:pt x="116" y="61"/>
                  </a:cubicBezTo>
                  <a:cubicBezTo>
                    <a:pt x="114" y="59"/>
                    <a:pt x="113" y="56"/>
                    <a:pt x="113" y="54"/>
                  </a:cubicBezTo>
                  <a:cubicBezTo>
                    <a:pt x="112" y="51"/>
                    <a:pt x="111" y="48"/>
                    <a:pt x="111" y="45"/>
                  </a:cubicBezTo>
                  <a:cubicBezTo>
                    <a:pt x="111" y="38"/>
                    <a:pt x="113" y="33"/>
                    <a:pt x="116" y="29"/>
                  </a:cubicBezTo>
                  <a:cubicBezTo>
                    <a:pt x="119" y="26"/>
                    <a:pt x="123" y="24"/>
                    <a:pt x="128" y="24"/>
                  </a:cubicBezTo>
                  <a:cubicBezTo>
                    <a:pt x="130" y="24"/>
                    <a:pt x="133" y="24"/>
                    <a:pt x="134" y="24"/>
                  </a:cubicBezTo>
                  <a:cubicBezTo>
                    <a:pt x="136" y="25"/>
                    <a:pt x="138" y="25"/>
                    <a:pt x="139" y="26"/>
                  </a:cubicBezTo>
                  <a:lnTo>
                    <a:pt x="142" y="15"/>
                  </a:lnTo>
                  <a:cubicBezTo>
                    <a:pt x="140" y="15"/>
                    <a:pt x="138" y="14"/>
                    <a:pt x="136" y="14"/>
                  </a:cubicBezTo>
                  <a:cubicBezTo>
                    <a:pt x="133" y="13"/>
                    <a:pt x="130" y="13"/>
                    <a:pt x="127" y="13"/>
                  </a:cubicBezTo>
                  <a:cubicBezTo>
                    <a:pt x="123" y="13"/>
                    <a:pt x="120" y="14"/>
                    <a:pt x="117" y="15"/>
                  </a:cubicBezTo>
                  <a:cubicBezTo>
                    <a:pt x="113" y="16"/>
                    <a:pt x="111" y="18"/>
                    <a:pt x="108" y="20"/>
                  </a:cubicBezTo>
                  <a:cubicBezTo>
                    <a:pt x="106" y="23"/>
                    <a:pt x="104" y="26"/>
                    <a:pt x="102" y="30"/>
                  </a:cubicBezTo>
                  <a:cubicBezTo>
                    <a:pt x="101" y="34"/>
                    <a:pt x="100" y="39"/>
                    <a:pt x="100" y="45"/>
                  </a:cubicBezTo>
                  <a:cubicBezTo>
                    <a:pt x="100" y="51"/>
                    <a:pt x="101" y="56"/>
                    <a:pt x="102" y="60"/>
                  </a:cubicBezTo>
                  <a:close/>
                  <a:moveTo>
                    <a:pt x="163" y="76"/>
                  </a:moveTo>
                  <a:lnTo>
                    <a:pt x="163" y="76"/>
                  </a:lnTo>
                  <a:lnTo>
                    <a:pt x="163" y="50"/>
                  </a:lnTo>
                  <a:lnTo>
                    <a:pt x="186" y="50"/>
                  </a:lnTo>
                  <a:lnTo>
                    <a:pt x="186" y="76"/>
                  </a:lnTo>
                  <a:lnTo>
                    <a:pt x="197" y="76"/>
                  </a:lnTo>
                  <a:lnTo>
                    <a:pt x="197" y="14"/>
                  </a:lnTo>
                  <a:lnTo>
                    <a:pt x="186" y="14"/>
                  </a:lnTo>
                  <a:lnTo>
                    <a:pt x="186" y="39"/>
                  </a:lnTo>
                  <a:lnTo>
                    <a:pt x="163" y="39"/>
                  </a:lnTo>
                  <a:lnTo>
                    <a:pt x="163" y="14"/>
                  </a:lnTo>
                  <a:lnTo>
                    <a:pt x="152" y="14"/>
                  </a:lnTo>
                  <a:lnTo>
                    <a:pt x="152" y="76"/>
                  </a:lnTo>
                  <a:lnTo>
                    <a:pt x="163" y="76"/>
                  </a:lnTo>
                  <a:close/>
                  <a:moveTo>
                    <a:pt x="221" y="76"/>
                  </a:moveTo>
                  <a:lnTo>
                    <a:pt x="221" y="76"/>
                  </a:lnTo>
                  <a:lnTo>
                    <a:pt x="221" y="44"/>
                  </a:lnTo>
                  <a:lnTo>
                    <a:pt x="219" y="34"/>
                  </a:lnTo>
                  <a:lnTo>
                    <a:pt x="220" y="34"/>
                  </a:lnTo>
                  <a:lnTo>
                    <a:pt x="225" y="44"/>
                  </a:lnTo>
                  <a:lnTo>
                    <a:pt x="248" y="76"/>
                  </a:lnTo>
                  <a:lnTo>
                    <a:pt x="256" y="76"/>
                  </a:lnTo>
                  <a:lnTo>
                    <a:pt x="256" y="14"/>
                  </a:lnTo>
                  <a:lnTo>
                    <a:pt x="245" y="14"/>
                  </a:lnTo>
                  <a:lnTo>
                    <a:pt x="245" y="47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1" y="47"/>
                  </a:lnTo>
                  <a:lnTo>
                    <a:pt x="218" y="14"/>
                  </a:lnTo>
                  <a:lnTo>
                    <a:pt x="209" y="14"/>
                  </a:lnTo>
                  <a:lnTo>
                    <a:pt x="209" y="76"/>
                  </a:lnTo>
                  <a:lnTo>
                    <a:pt x="221" y="76"/>
                  </a:lnTo>
                  <a:close/>
                  <a:moveTo>
                    <a:pt x="280" y="14"/>
                  </a:moveTo>
                  <a:lnTo>
                    <a:pt x="280" y="14"/>
                  </a:lnTo>
                  <a:lnTo>
                    <a:pt x="269" y="14"/>
                  </a:lnTo>
                  <a:lnTo>
                    <a:pt x="269" y="76"/>
                  </a:lnTo>
                  <a:lnTo>
                    <a:pt x="280" y="76"/>
                  </a:lnTo>
                  <a:lnTo>
                    <a:pt x="280" y="14"/>
                  </a:lnTo>
                  <a:close/>
                  <a:moveTo>
                    <a:pt x="297" y="76"/>
                  </a:moveTo>
                  <a:lnTo>
                    <a:pt x="297" y="76"/>
                  </a:lnTo>
                  <a:cubicBezTo>
                    <a:pt x="300" y="77"/>
                    <a:pt x="304" y="77"/>
                    <a:pt x="308" y="77"/>
                  </a:cubicBezTo>
                  <a:cubicBezTo>
                    <a:pt x="312" y="77"/>
                    <a:pt x="315" y="77"/>
                    <a:pt x="317" y="76"/>
                  </a:cubicBezTo>
                  <a:cubicBezTo>
                    <a:pt x="320" y="75"/>
                    <a:pt x="322" y="74"/>
                    <a:pt x="324" y="72"/>
                  </a:cubicBezTo>
                  <a:cubicBezTo>
                    <a:pt x="326" y="71"/>
                    <a:pt x="328" y="69"/>
                    <a:pt x="329" y="66"/>
                  </a:cubicBezTo>
                  <a:cubicBezTo>
                    <a:pt x="330" y="64"/>
                    <a:pt x="330" y="61"/>
                    <a:pt x="330" y="58"/>
                  </a:cubicBezTo>
                  <a:cubicBezTo>
                    <a:pt x="330" y="55"/>
                    <a:pt x="330" y="52"/>
                    <a:pt x="328" y="50"/>
                  </a:cubicBezTo>
                  <a:cubicBezTo>
                    <a:pt x="327" y="48"/>
                    <a:pt x="326" y="46"/>
                    <a:pt x="324" y="44"/>
                  </a:cubicBezTo>
                  <a:cubicBezTo>
                    <a:pt x="322" y="43"/>
                    <a:pt x="320" y="42"/>
                    <a:pt x="317" y="41"/>
                  </a:cubicBezTo>
                  <a:cubicBezTo>
                    <a:pt x="315" y="40"/>
                    <a:pt x="313" y="38"/>
                    <a:pt x="311" y="38"/>
                  </a:cubicBezTo>
                  <a:cubicBezTo>
                    <a:pt x="309" y="37"/>
                    <a:pt x="307" y="35"/>
                    <a:pt x="305" y="34"/>
                  </a:cubicBezTo>
                  <a:cubicBezTo>
                    <a:pt x="304" y="33"/>
                    <a:pt x="303" y="32"/>
                    <a:pt x="303" y="30"/>
                  </a:cubicBezTo>
                  <a:cubicBezTo>
                    <a:pt x="303" y="28"/>
                    <a:pt x="304" y="27"/>
                    <a:pt x="305" y="26"/>
                  </a:cubicBezTo>
                  <a:cubicBezTo>
                    <a:pt x="307" y="24"/>
                    <a:pt x="309" y="24"/>
                    <a:pt x="312" y="24"/>
                  </a:cubicBezTo>
                  <a:cubicBezTo>
                    <a:pt x="315" y="24"/>
                    <a:pt x="317" y="24"/>
                    <a:pt x="320" y="25"/>
                  </a:cubicBezTo>
                  <a:cubicBezTo>
                    <a:pt x="322" y="26"/>
                    <a:pt x="324" y="26"/>
                    <a:pt x="325" y="27"/>
                  </a:cubicBezTo>
                  <a:lnTo>
                    <a:pt x="329" y="17"/>
                  </a:lnTo>
                  <a:cubicBezTo>
                    <a:pt x="327" y="16"/>
                    <a:pt x="324" y="15"/>
                    <a:pt x="321" y="14"/>
                  </a:cubicBezTo>
                  <a:cubicBezTo>
                    <a:pt x="318" y="13"/>
                    <a:pt x="315" y="13"/>
                    <a:pt x="312" y="13"/>
                  </a:cubicBezTo>
                  <a:cubicBezTo>
                    <a:pt x="309" y="13"/>
                    <a:pt x="306" y="13"/>
                    <a:pt x="303" y="14"/>
                  </a:cubicBezTo>
                  <a:cubicBezTo>
                    <a:pt x="301" y="15"/>
                    <a:pt x="299" y="16"/>
                    <a:pt x="297" y="17"/>
                  </a:cubicBezTo>
                  <a:cubicBezTo>
                    <a:pt x="295" y="19"/>
                    <a:pt x="294" y="21"/>
                    <a:pt x="293" y="23"/>
                  </a:cubicBezTo>
                  <a:cubicBezTo>
                    <a:pt x="292" y="25"/>
                    <a:pt x="291" y="28"/>
                    <a:pt x="291" y="31"/>
                  </a:cubicBezTo>
                  <a:cubicBezTo>
                    <a:pt x="291" y="34"/>
                    <a:pt x="292" y="37"/>
                    <a:pt x="294" y="39"/>
                  </a:cubicBezTo>
                  <a:cubicBezTo>
                    <a:pt x="295" y="42"/>
                    <a:pt x="297" y="43"/>
                    <a:pt x="299" y="45"/>
                  </a:cubicBezTo>
                  <a:cubicBezTo>
                    <a:pt x="301" y="46"/>
                    <a:pt x="303" y="48"/>
                    <a:pt x="305" y="49"/>
                  </a:cubicBezTo>
                  <a:cubicBezTo>
                    <a:pt x="308" y="50"/>
                    <a:pt x="310" y="51"/>
                    <a:pt x="312" y="52"/>
                  </a:cubicBezTo>
                  <a:cubicBezTo>
                    <a:pt x="314" y="53"/>
                    <a:pt x="316" y="54"/>
                    <a:pt x="317" y="55"/>
                  </a:cubicBezTo>
                  <a:cubicBezTo>
                    <a:pt x="318" y="56"/>
                    <a:pt x="319" y="57"/>
                    <a:pt x="319" y="59"/>
                  </a:cubicBezTo>
                  <a:cubicBezTo>
                    <a:pt x="319" y="62"/>
                    <a:pt x="318" y="63"/>
                    <a:pt x="316" y="65"/>
                  </a:cubicBezTo>
                  <a:cubicBezTo>
                    <a:pt x="314" y="66"/>
                    <a:pt x="311" y="66"/>
                    <a:pt x="308" y="66"/>
                  </a:cubicBezTo>
                  <a:cubicBezTo>
                    <a:pt x="306" y="66"/>
                    <a:pt x="305" y="66"/>
                    <a:pt x="304" y="66"/>
                  </a:cubicBezTo>
                  <a:cubicBezTo>
                    <a:pt x="302" y="66"/>
                    <a:pt x="301" y="66"/>
                    <a:pt x="300" y="65"/>
                  </a:cubicBezTo>
                  <a:cubicBezTo>
                    <a:pt x="298" y="65"/>
                    <a:pt x="297" y="64"/>
                    <a:pt x="296" y="64"/>
                  </a:cubicBezTo>
                  <a:cubicBezTo>
                    <a:pt x="295" y="64"/>
                    <a:pt x="294" y="63"/>
                    <a:pt x="294" y="63"/>
                  </a:cubicBezTo>
                  <a:lnTo>
                    <a:pt x="290" y="73"/>
                  </a:lnTo>
                  <a:cubicBezTo>
                    <a:pt x="291" y="74"/>
                    <a:pt x="294" y="75"/>
                    <a:pt x="297" y="76"/>
                  </a:cubicBezTo>
                  <a:close/>
                  <a:moveTo>
                    <a:pt x="340" y="60"/>
                  </a:moveTo>
                  <a:lnTo>
                    <a:pt x="340" y="60"/>
                  </a:lnTo>
                  <a:cubicBezTo>
                    <a:pt x="341" y="64"/>
                    <a:pt x="343" y="67"/>
                    <a:pt x="346" y="70"/>
                  </a:cubicBezTo>
                  <a:cubicBezTo>
                    <a:pt x="348" y="72"/>
                    <a:pt x="351" y="74"/>
                    <a:pt x="354" y="75"/>
                  </a:cubicBezTo>
                  <a:cubicBezTo>
                    <a:pt x="357" y="77"/>
                    <a:pt x="361" y="77"/>
                    <a:pt x="364" y="77"/>
                  </a:cubicBezTo>
                  <a:cubicBezTo>
                    <a:pt x="367" y="77"/>
                    <a:pt x="370" y="77"/>
                    <a:pt x="373" y="76"/>
                  </a:cubicBezTo>
                  <a:cubicBezTo>
                    <a:pt x="376" y="76"/>
                    <a:pt x="379" y="75"/>
                    <a:pt x="380" y="73"/>
                  </a:cubicBezTo>
                  <a:lnTo>
                    <a:pt x="378" y="64"/>
                  </a:lnTo>
                  <a:cubicBezTo>
                    <a:pt x="377" y="64"/>
                    <a:pt x="375" y="65"/>
                    <a:pt x="373" y="66"/>
                  </a:cubicBezTo>
                  <a:cubicBezTo>
                    <a:pt x="371" y="66"/>
                    <a:pt x="369" y="66"/>
                    <a:pt x="367" y="66"/>
                  </a:cubicBezTo>
                  <a:cubicBezTo>
                    <a:pt x="364" y="66"/>
                    <a:pt x="361" y="66"/>
                    <a:pt x="359" y="65"/>
                  </a:cubicBezTo>
                  <a:cubicBezTo>
                    <a:pt x="357" y="64"/>
                    <a:pt x="355" y="62"/>
                    <a:pt x="354" y="61"/>
                  </a:cubicBezTo>
                  <a:cubicBezTo>
                    <a:pt x="352" y="59"/>
                    <a:pt x="351" y="56"/>
                    <a:pt x="351" y="54"/>
                  </a:cubicBezTo>
                  <a:cubicBezTo>
                    <a:pt x="350" y="51"/>
                    <a:pt x="350" y="48"/>
                    <a:pt x="350" y="45"/>
                  </a:cubicBezTo>
                  <a:cubicBezTo>
                    <a:pt x="350" y="38"/>
                    <a:pt x="351" y="33"/>
                    <a:pt x="354" y="29"/>
                  </a:cubicBezTo>
                  <a:cubicBezTo>
                    <a:pt x="357" y="26"/>
                    <a:pt x="361" y="24"/>
                    <a:pt x="366" y="24"/>
                  </a:cubicBezTo>
                  <a:cubicBezTo>
                    <a:pt x="368" y="24"/>
                    <a:pt x="371" y="24"/>
                    <a:pt x="372" y="24"/>
                  </a:cubicBezTo>
                  <a:cubicBezTo>
                    <a:pt x="374" y="25"/>
                    <a:pt x="376" y="25"/>
                    <a:pt x="377" y="26"/>
                  </a:cubicBezTo>
                  <a:lnTo>
                    <a:pt x="380" y="15"/>
                  </a:lnTo>
                  <a:cubicBezTo>
                    <a:pt x="378" y="15"/>
                    <a:pt x="376" y="14"/>
                    <a:pt x="374" y="14"/>
                  </a:cubicBezTo>
                  <a:cubicBezTo>
                    <a:pt x="371" y="13"/>
                    <a:pt x="368" y="13"/>
                    <a:pt x="365" y="13"/>
                  </a:cubicBezTo>
                  <a:cubicBezTo>
                    <a:pt x="361" y="13"/>
                    <a:pt x="358" y="14"/>
                    <a:pt x="355" y="15"/>
                  </a:cubicBezTo>
                  <a:cubicBezTo>
                    <a:pt x="351" y="16"/>
                    <a:pt x="349" y="18"/>
                    <a:pt x="346" y="20"/>
                  </a:cubicBezTo>
                  <a:cubicBezTo>
                    <a:pt x="344" y="23"/>
                    <a:pt x="342" y="26"/>
                    <a:pt x="340" y="30"/>
                  </a:cubicBezTo>
                  <a:cubicBezTo>
                    <a:pt x="339" y="34"/>
                    <a:pt x="338" y="39"/>
                    <a:pt x="338" y="45"/>
                  </a:cubicBezTo>
                  <a:cubicBezTo>
                    <a:pt x="338" y="51"/>
                    <a:pt x="339" y="56"/>
                    <a:pt x="340" y="60"/>
                  </a:cubicBezTo>
                  <a:close/>
                  <a:moveTo>
                    <a:pt x="401" y="76"/>
                  </a:moveTo>
                  <a:lnTo>
                    <a:pt x="401" y="76"/>
                  </a:lnTo>
                  <a:lnTo>
                    <a:pt x="401" y="50"/>
                  </a:lnTo>
                  <a:lnTo>
                    <a:pt x="424" y="50"/>
                  </a:lnTo>
                  <a:lnTo>
                    <a:pt x="424" y="76"/>
                  </a:lnTo>
                  <a:lnTo>
                    <a:pt x="435" y="76"/>
                  </a:lnTo>
                  <a:lnTo>
                    <a:pt x="435" y="14"/>
                  </a:lnTo>
                  <a:lnTo>
                    <a:pt x="424" y="14"/>
                  </a:lnTo>
                  <a:lnTo>
                    <a:pt x="424" y="39"/>
                  </a:lnTo>
                  <a:lnTo>
                    <a:pt x="401" y="39"/>
                  </a:lnTo>
                  <a:lnTo>
                    <a:pt x="401" y="14"/>
                  </a:lnTo>
                  <a:lnTo>
                    <a:pt x="390" y="14"/>
                  </a:lnTo>
                  <a:lnTo>
                    <a:pt x="390" y="76"/>
                  </a:lnTo>
                  <a:lnTo>
                    <a:pt x="401" y="76"/>
                  </a:lnTo>
                  <a:close/>
                  <a:moveTo>
                    <a:pt x="484" y="76"/>
                  </a:moveTo>
                  <a:lnTo>
                    <a:pt x="484" y="76"/>
                  </a:lnTo>
                  <a:lnTo>
                    <a:pt x="484" y="65"/>
                  </a:lnTo>
                  <a:lnTo>
                    <a:pt x="459" y="65"/>
                  </a:lnTo>
                  <a:lnTo>
                    <a:pt x="459" y="50"/>
                  </a:lnTo>
                  <a:lnTo>
                    <a:pt x="482" y="50"/>
                  </a:lnTo>
                  <a:lnTo>
                    <a:pt x="482" y="39"/>
                  </a:lnTo>
                  <a:lnTo>
                    <a:pt x="459" y="39"/>
                  </a:lnTo>
                  <a:lnTo>
                    <a:pt x="459" y="25"/>
                  </a:lnTo>
                  <a:lnTo>
                    <a:pt x="484" y="25"/>
                  </a:lnTo>
                  <a:lnTo>
                    <a:pt x="484" y="14"/>
                  </a:lnTo>
                  <a:lnTo>
                    <a:pt x="447" y="14"/>
                  </a:lnTo>
                  <a:lnTo>
                    <a:pt x="447" y="76"/>
                  </a:lnTo>
                  <a:lnTo>
                    <a:pt x="484" y="76"/>
                  </a:lnTo>
                  <a:close/>
                  <a:moveTo>
                    <a:pt x="539" y="77"/>
                  </a:moveTo>
                  <a:lnTo>
                    <a:pt x="539" y="77"/>
                  </a:lnTo>
                  <a:cubicBezTo>
                    <a:pt x="542" y="77"/>
                    <a:pt x="545" y="77"/>
                    <a:pt x="548" y="76"/>
                  </a:cubicBezTo>
                  <a:cubicBezTo>
                    <a:pt x="551" y="75"/>
                    <a:pt x="553" y="73"/>
                    <a:pt x="555" y="72"/>
                  </a:cubicBezTo>
                  <a:cubicBezTo>
                    <a:pt x="557" y="70"/>
                    <a:pt x="558" y="67"/>
                    <a:pt x="559" y="64"/>
                  </a:cubicBezTo>
                  <a:cubicBezTo>
                    <a:pt x="560" y="62"/>
                    <a:pt x="561" y="58"/>
                    <a:pt x="561" y="54"/>
                  </a:cubicBezTo>
                  <a:lnTo>
                    <a:pt x="561" y="14"/>
                  </a:lnTo>
                  <a:lnTo>
                    <a:pt x="549" y="14"/>
                  </a:lnTo>
                  <a:lnTo>
                    <a:pt x="549" y="53"/>
                  </a:lnTo>
                  <a:cubicBezTo>
                    <a:pt x="549" y="58"/>
                    <a:pt x="548" y="61"/>
                    <a:pt x="547" y="63"/>
                  </a:cubicBezTo>
                  <a:cubicBezTo>
                    <a:pt x="545" y="65"/>
                    <a:pt x="542" y="66"/>
                    <a:pt x="539" y="66"/>
                  </a:cubicBezTo>
                  <a:cubicBezTo>
                    <a:pt x="537" y="66"/>
                    <a:pt x="535" y="66"/>
                    <a:pt x="534" y="66"/>
                  </a:cubicBezTo>
                  <a:cubicBezTo>
                    <a:pt x="532" y="65"/>
                    <a:pt x="531" y="64"/>
                    <a:pt x="530" y="63"/>
                  </a:cubicBezTo>
                  <a:cubicBezTo>
                    <a:pt x="529" y="62"/>
                    <a:pt x="529" y="61"/>
                    <a:pt x="528" y="59"/>
                  </a:cubicBezTo>
                  <a:cubicBezTo>
                    <a:pt x="528" y="58"/>
                    <a:pt x="528" y="56"/>
                    <a:pt x="528" y="53"/>
                  </a:cubicBezTo>
                  <a:lnTo>
                    <a:pt x="528" y="14"/>
                  </a:lnTo>
                  <a:lnTo>
                    <a:pt x="516" y="14"/>
                  </a:lnTo>
                  <a:lnTo>
                    <a:pt x="516" y="56"/>
                  </a:lnTo>
                  <a:cubicBezTo>
                    <a:pt x="516" y="70"/>
                    <a:pt x="524" y="77"/>
                    <a:pt x="539" y="77"/>
                  </a:cubicBezTo>
                  <a:close/>
                  <a:moveTo>
                    <a:pt x="583" y="76"/>
                  </a:moveTo>
                  <a:lnTo>
                    <a:pt x="583" y="76"/>
                  </a:lnTo>
                  <a:lnTo>
                    <a:pt x="583" y="44"/>
                  </a:lnTo>
                  <a:lnTo>
                    <a:pt x="582" y="34"/>
                  </a:lnTo>
                  <a:lnTo>
                    <a:pt x="582" y="34"/>
                  </a:lnTo>
                  <a:lnTo>
                    <a:pt x="587" y="44"/>
                  </a:lnTo>
                  <a:lnTo>
                    <a:pt x="610" y="76"/>
                  </a:lnTo>
                  <a:lnTo>
                    <a:pt x="619" y="76"/>
                  </a:lnTo>
                  <a:lnTo>
                    <a:pt x="619" y="14"/>
                  </a:lnTo>
                  <a:lnTo>
                    <a:pt x="608" y="14"/>
                  </a:lnTo>
                  <a:lnTo>
                    <a:pt x="608" y="47"/>
                  </a:lnTo>
                  <a:lnTo>
                    <a:pt x="609" y="56"/>
                  </a:lnTo>
                  <a:lnTo>
                    <a:pt x="609" y="56"/>
                  </a:lnTo>
                  <a:lnTo>
                    <a:pt x="604" y="47"/>
                  </a:lnTo>
                  <a:lnTo>
                    <a:pt x="581" y="14"/>
                  </a:lnTo>
                  <a:lnTo>
                    <a:pt x="572" y="14"/>
                  </a:lnTo>
                  <a:lnTo>
                    <a:pt x="572" y="76"/>
                  </a:lnTo>
                  <a:lnTo>
                    <a:pt x="583" y="76"/>
                  </a:lnTo>
                  <a:close/>
                  <a:moveTo>
                    <a:pt x="643" y="14"/>
                  </a:moveTo>
                  <a:lnTo>
                    <a:pt x="643" y="14"/>
                  </a:lnTo>
                  <a:lnTo>
                    <a:pt x="631" y="14"/>
                  </a:lnTo>
                  <a:lnTo>
                    <a:pt x="631" y="76"/>
                  </a:lnTo>
                  <a:lnTo>
                    <a:pt x="643" y="76"/>
                  </a:lnTo>
                  <a:lnTo>
                    <a:pt x="643" y="14"/>
                  </a:lnTo>
                  <a:close/>
                  <a:moveTo>
                    <a:pt x="672" y="76"/>
                  </a:moveTo>
                  <a:lnTo>
                    <a:pt x="672" y="76"/>
                  </a:lnTo>
                  <a:lnTo>
                    <a:pt x="680" y="76"/>
                  </a:lnTo>
                  <a:lnTo>
                    <a:pt x="703" y="14"/>
                  </a:lnTo>
                  <a:lnTo>
                    <a:pt x="691" y="14"/>
                  </a:lnTo>
                  <a:lnTo>
                    <a:pt x="680" y="50"/>
                  </a:lnTo>
                  <a:lnTo>
                    <a:pt x="678" y="61"/>
                  </a:lnTo>
                  <a:lnTo>
                    <a:pt x="677" y="61"/>
                  </a:lnTo>
                  <a:lnTo>
                    <a:pt x="676" y="50"/>
                  </a:lnTo>
                  <a:lnTo>
                    <a:pt x="664" y="14"/>
                  </a:lnTo>
                  <a:lnTo>
                    <a:pt x="650" y="14"/>
                  </a:lnTo>
                  <a:lnTo>
                    <a:pt x="672" y="76"/>
                  </a:lnTo>
                  <a:close/>
                  <a:moveTo>
                    <a:pt x="746" y="76"/>
                  </a:moveTo>
                  <a:lnTo>
                    <a:pt x="746" y="76"/>
                  </a:lnTo>
                  <a:lnTo>
                    <a:pt x="746" y="65"/>
                  </a:lnTo>
                  <a:lnTo>
                    <a:pt x="720" y="65"/>
                  </a:lnTo>
                  <a:lnTo>
                    <a:pt x="720" y="50"/>
                  </a:lnTo>
                  <a:lnTo>
                    <a:pt x="743" y="50"/>
                  </a:lnTo>
                  <a:lnTo>
                    <a:pt x="743" y="39"/>
                  </a:lnTo>
                  <a:lnTo>
                    <a:pt x="720" y="39"/>
                  </a:lnTo>
                  <a:lnTo>
                    <a:pt x="720" y="25"/>
                  </a:lnTo>
                  <a:lnTo>
                    <a:pt x="746" y="25"/>
                  </a:lnTo>
                  <a:lnTo>
                    <a:pt x="746" y="14"/>
                  </a:lnTo>
                  <a:lnTo>
                    <a:pt x="709" y="14"/>
                  </a:lnTo>
                  <a:lnTo>
                    <a:pt x="709" y="76"/>
                  </a:lnTo>
                  <a:lnTo>
                    <a:pt x="746" y="76"/>
                  </a:lnTo>
                  <a:close/>
                  <a:moveTo>
                    <a:pt x="767" y="76"/>
                  </a:moveTo>
                  <a:lnTo>
                    <a:pt x="767" y="76"/>
                  </a:lnTo>
                  <a:lnTo>
                    <a:pt x="767" y="51"/>
                  </a:lnTo>
                  <a:lnTo>
                    <a:pt x="773" y="52"/>
                  </a:lnTo>
                  <a:lnTo>
                    <a:pt x="787" y="76"/>
                  </a:lnTo>
                  <a:lnTo>
                    <a:pt x="801" y="76"/>
                  </a:lnTo>
                  <a:lnTo>
                    <a:pt x="787" y="53"/>
                  </a:lnTo>
                  <a:lnTo>
                    <a:pt x="783" y="50"/>
                  </a:lnTo>
                  <a:cubicBezTo>
                    <a:pt x="786" y="48"/>
                    <a:pt x="789" y="46"/>
                    <a:pt x="791" y="43"/>
                  </a:cubicBezTo>
                  <a:cubicBezTo>
                    <a:pt x="793" y="40"/>
                    <a:pt x="794" y="36"/>
                    <a:pt x="794" y="31"/>
                  </a:cubicBezTo>
                  <a:cubicBezTo>
                    <a:pt x="794" y="27"/>
                    <a:pt x="794" y="25"/>
                    <a:pt x="793" y="22"/>
                  </a:cubicBezTo>
                  <a:cubicBezTo>
                    <a:pt x="791" y="20"/>
                    <a:pt x="790" y="18"/>
                    <a:pt x="788" y="17"/>
                  </a:cubicBezTo>
                  <a:cubicBezTo>
                    <a:pt x="785" y="16"/>
                    <a:pt x="783" y="15"/>
                    <a:pt x="780" y="14"/>
                  </a:cubicBezTo>
                  <a:cubicBezTo>
                    <a:pt x="778" y="14"/>
                    <a:pt x="775" y="13"/>
                    <a:pt x="772" y="13"/>
                  </a:cubicBezTo>
                  <a:cubicBezTo>
                    <a:pt x="771" y="13"/>
                    <a:pt x="770" y="13"/>
                    <a:pt x="768" y="14"/>
                  </a:cubicBezTo>
                  <a:cubicBezTo>
                    <a:pt x="767" y="14"/>
                    <a:pt x="766" y="14"/>
                    <a:pt x="764" y="14"/>
                  </a:cubicBezTo>
                  <a:cubicBezTo>
                    <a:pt x="763" y="14"/>
                    <a:pt x="761" y="14"/>
                    <a:pt x="760" y="14"/>
                  </a:cubicBezTo>
                  <a:cubicBezTo>
                    <a:pt x="758" y="15"/>
                    <a:pt x="757" y="15"/>
                    <a:pt x="755" y="15"/>
                  </a:cubicBezTo>
                  <a:lnTo>
                    <a:pt x="755" y="76"/>
                  </a:lnTo>
                  <a:lnTo>
                    <a:pt x="767" y="76"/>
                  </a:lnTo>
                  <a:close/>
                  <a:moveTo>
                    <a:pt x="767" y="25"/>
                  </a:moveTo>
                  <a:lnTo>
                    <a:pt x="767" y="25"/>
                  </a:lnTo>
                  <a:cubicBezTo>
                    <a:pt x="767" y="24"/>
                    <a:pt x="768" y="24"/>
                    <a:pt x="770" y="24"/>
                  </a:cubicBezTo>
                  <a:cubicBezTo>
                    <a:pt x="771" y="24"/>
                    <a:pt x="772" y="24"/>
                    <a:pt x="773" y="24"/>
                  </a:cubicBezTo>
                  <a:cubicBezTo>
                    <a:pt x="776" y="24"/>
                    <a:pt x="779" y="25"/>
                    <a:pt x="781" y="26"/>
                  </a:cubicBezTo>
                  <a:cubicBezTo>
                    <a:pt x="782" y="28"/>
                    <a:pt x="783" y="30"/>
                    <a:pt x="783" y="33"/>
                  </a:cubicBezTo>
                  <a:cubicBezTo>
                    <a:pt x="783" y="36"/>
                    <a:pt x="782" y="39"/>
                    <a:pt x="780" y="40"/>
                  </a:cubicBezTo>
                  <a:cubicBezTo>
                    <a:pt x="778" y="42"/>
                    <a:pt x="775" y="43"/>
                    <a:pt x="772" y="43"/>
                  </a:cubicBezTo>
                  <a:lnTo>
                    <a:pt x="767" y="43"/>
                  </a:lnTo>
                  <a:lnTo>
                    <a:pt x="767" y="25"/>
                  </a:lnTo>
                  <a:close/>
                  <a:moveTo>
                    <a:pt x="813" y="76"/>
                  </a:moveTo>
                  <a:lnTo>
                    <a:pt x="813" y="76"/>
                  </a:lnTo>
                  <a:cubicBezTo>
                    <a:pt x="816" y="77"/>
                    <a:pt x="820" y="77"/>
                    <a:pt x="824" y="77"/>
                  </a:cubicBezTo>
                  <a:cubicBezTo>
                    <a:pt x="827" y="77"/>
                    <a:pt x="830" y="77"/>
                    <a:pt x="833" y="76"/>
                  </a:cubicBezTo>
                  <a:cubicBezTo>
                    <a:pt x="836" y="75"/>
                    <a:pt x="838" y="74"/>
                    <a:pt x="840" y="72"/>
                  </a:cubicBezTo>
                  <a:cubicBezTo>
                    <a:pt x="842" y="71"/>
                    <a:pt x="843" y="69"/>
                    <a:pt x="845" y="66"/>
                  </a:cubicBezTo>
                  <a:cubicBezTo>
                    <a:pt x="846" y="64"/>
                    <a:pt x="846" y="61"/>
                    <a:pt x="846" y="58"/>
                  </a:cubicBezTo>
                  <a:cubicBezTo>
                    <a:pt x="846" y="55"/>
                    <a:pt x="846" y="52"/>
                    <a:pt x="844" y="50"/>
                  </a:cubicBezTo>
                  <a:cubicBezTo>
                    <a:pt x="843" y="48"/>
                    <a:pt x="842" y="46"/>
                    <a:pt x="840" y="44"/>
                  </a:cubicBezTo>
                  <a:cubicBezTo>
                    <a:pt x="838" y="43"/>
                    <a:pt x="836" y="42"/>
                    <a:pt x="833" y="41"/>
                  </a:cubicBezTo>
                  <a:cubicBezTo>
                    <a:pt x="831" y="40"/>
                    <a:pt x="829" y="38"/>
                    <a:pt x="827" y="38"/>
                  </a:cubicBezTo>
                  <a:cubicBezTo>
                    <a:pt x="824" y="37"/>
                    <a:pt x="823" y="35"/>
                    <a:pt x="821" y="34"/>
                  </a:cubicBezTo>
                  <a:cubicBezTo>
                    <a:pt x="819" y="33"/>
                    <a:pt x="819" y="32"/>
                    <a:pt x="819" y="30"/>
                  </a:cubicBezTo>
                  <a:cubicBezTo>
                    <a:pt x="819" y="28"/>
                    <a:pt x="819" y="27"/>
                    <a:pt x="821" y="26"/>
                  </a:cubicBezTo>
                  <a:cubicBezTo>
                    <a:pt x="822" y="24"/>
                    <a:pt x="825" y="24"/>
                    <a:pt x="827" y="24"/>
                  </a:cubicBezTo>
                  <a:cubicBezTo>
                    <a:pt x="830" y="24"/>
                    <a:pt x="833" y="24"/>
                    <a:pt x="836" y="25"/>
                  </a:cubicBezTo>
                  <a:cubicBezTo>
                    <a:pt x="838" y="26"/>
                    <a:pt x="840" y="26"/>
                    <a:pt x="841" y="27"/>
                  </a:cubicBezTo>
                  <a:lnTo>
                    <a:pt x="845" y="17"/>
                  </a:lnTo>
                  <a:cubicBezTo>
                    <a:pt x="843" y="16"/>
                    <a:pt x="840" y="15"/>
                    <a:pt x="837" y="14"/>
                  </a:cubicBezTo>
                  <a:cubicBezTo>
                    <a:pt x="834" y="13"/>
                    <a:pt x="831" y="13"/>
                    <a:pt x="827" y="13"/>
                  </a:cubicBezTo>
                  <a:cubicBezTo>
                    <a:pt x="824" y="13"/>
                    <a:pt x="822" y="13"/>
                    <a:pt x="819" y="14"/>
                  </a:cubicBezTo>
                  <a:cubicBezTo>
                    <a:pt x="817" y="15"/>
                    <a:pt x="815" y="16"/>
                    <a:pt x="813" y="17"/>
                  </a:cubicBezTo>
                  <a:cubicBezTo>
                    <a:pt x="811" y="19"/>
                    <a:pt x="810" y="21"/>
                    <a:pt x="809" y="23"/>
                  </a:cubicBezTo>
                  <a:cubicBezTo>
                    <a:pt x="808" y="25"/>
                    <a:pt x="807" y="28"/>
                    <a:pt x="807" y="31"/>
                  </a:cubicBezTo>
                  <a:cubicBezTo>
                    <a:pt x="807" y="34"/>
                    <a:pt x="808" y="37"/>
                    <a:pt x="809" y="39"/>
                  </a:cubicBezTo>
                  <a:cubicBezTo>
                    <a:pt x="811" y="42"/>
                    <a:pt x="812" y="43"/>
                    <a:pt x="815" y="45"/>
                  </a:cubicBezTo>
                  <a:cubicBezTo>
                    <a:pt x="817" y="46"/>
                    <a:pt x="819" y="48"/>
                    <a:pt x="821" y="49"/>
                  </a:cubicBezTo>
                  <a:cubicBezTo>
                    <a:pt x="824" y="50"/>
                    <a:pt x="826" y="51"/>
                    <a:pt x="828" y="52"/>
                  </a:cubicBezTo>
                  <a:cubicBezTo>
                    <a:pt x="830" y="53"/>
                    <a:pt x="832" y="54"/>
                    <a:pt x="833" y="55"/>
                  </a:cubicBezTo>
                  <a:cubicBezTo>
                    <a:pt x="834" y="56"/>
                    <a:pt x="835" y="57"/>
                    <a:pt x="835" y="59"/>
                  </a:cubicBezTo>
                  <a:cubicBezTo>
                    <a:pt x="835" y="62"/>
                    <a:pt x="834" y="63"/>
                    <a:pt x="832" y="65"/>
                  </a:cubicBezTo>
                  <a:cubicBezTo>
                    <a:pt x="830" y="66"/>
                    <a:pt x="827" y="66"/>
                    <a:pt x="824" y="66"/>
                  </a:cubicBezTo>
                  <a:cubicBezTo>
                    <a:pt x="822" y="66"/>
                    <a:pt x="821" y="66"/>
                    <a:pt x="819" y="66"/>
                  </a:cubicBezTo>
                  <a:cubicBezTo>
                    <a:pt x="818" y="66"/>
                    <a:pt x="817" y="66"/>
                    <a:pt x="815" y="65"/>
                  </a:cubicBezTo>
                  <a:cubicBezTo>
                    <a:pt x="814" y="65"/>
                    <a:pt x="813" y="64"/>
                    <a:pt x="812" y="64"/>
                  </a:cubicBezTo>
                  <a:cubicBezTo>
                    <a:pt x="811" y="64"/>
                    <a:pt x="810" y="63"/>
                    <a:pt x="810" y="63"/>
                  </a:cubicBezTo>
                  <a:lnTo>
                    <a:pt x="806" y="73"/>
                  </a:lnTo>
                  <a:cubicBezTo>
                    <a:pt x="807" y="74"/>
                    <a:pt x="810" y="75"/>
                    <a:pt x="813" y="76"/>
                  </a:cubicBezTo>
                  <a:close/>
                  <a:moveTo>
                    <a:pt x="868" y="14"/>
                  </a:moveTo>
                  <a:lnTo>
                    <a:pt x="868" y="14"/>
                  </a:lnTo>
                  <a:lnTo>
                    <a:pt x="857" y="14"/>
                  </a:lnTo>
                  <a:lnTo>
                    <a:pt x="857" y="76"/>
                  </a:lnTo>
                  <a:lnTo>
                    <a:pt x="868" y="76"/>
                  </a:lnTo>
                  <a:lnTo>
                    <a:pt x="868" y="14"/>
                  </a:lnTo>
                  <a:close/>
                  <a:moveTo>
                    <a:pt x="895" y="25"/>
                  </a:moveTo>
                  <a:lnTo>
                    <a:pt x="895" y="25"/>
                  </a:lnTo>
                  <a:lnTo>
                    <a:pt x="895" y="76"/>
                  </a:lnTo>
                  <a:lnTo>
                    <a:pt x="906" y="76"/>
                  </a:lnTo>
                  <a:lnTo>
                    <a:pt x="906" y="25"/>
                  </a:lnTo>
                  <a:lnTo>
                    <a:pt x="925" y="25"/>
                  </a:lnTo>
                  <a:lnTo>
                    <a:pt x="925" y="14"/>
                  </a:lnTo>
                  <a:lnTo>
                    <a:pt x="876" y="14"/>
                  </a:lnTo>
                  <a:lnTo>
                    <a:pt x="876" y="25"/>
                  </a:lnTo>
                  <a:lnTo>
                    <a:pt x="895" y="25"/>
                  </a:lnTo>
                  <a:close/>
                  <a:moveTo>
                    <a:pt x="935" y="76"/>
                  </a:moveTo>
                  <a:lnTo>
                    <a:pt x="935" y="76"/>
                  </a:lnTo>
                  <a:lnTo>
                    <a:pt x="940" y="63"/>
                  </a:lnTo>
                  <a:lnTo>
                    <a:pt x="960" y="63"/>
                  </a:lnTo>
                  <a:lnTo>
                    <a:pt x="964" y="76"/>
                  </a:lnTo>
                  <a:lnTo>
                    <a:pt x="975" y="76"/>
                  </a:lnTo>
                  <a:lnTo>
                    <a:pt x="953" y="14"/>
                  </a:lnTo>
                  <a:lnTo>
                    <a:pt x="945" y="14"/>
                  </a:lnTo>
                  <a:lnTo>
                    <a:pt x="923" y="76"/>
                  </a:lnTo>
                  <a:lnTo>
                    <a:pt x="935" y="76"/>
                  </a:lnTo>
                  <a:close/>
                  <a:moveTo>
                    <a:pt x="948" y="39"/>
                  </a:moveTo>
                  <a:lnTo>
                    <a:pt x="948" y="39"/>
                  </a:lnTo>
                  <a:lnTo>
                    <a:pt x="949" y="29"/>
                  </a:lnTo>
                  <a:lnTo>
                    <a:pt x="950" y="29"/>
                  </a:lnTo>
                  <a:lnTo>
                    <a:pt x="952" y="39"/>
                  </a:lnTo>
                  <a:lnTo>
                    <a:pt x="956" y="53"/>
                  </a:lnTo>
                  <a:lnTo>
                    <a:pt x="943" y="53"/>
                  </a:lnTo>
                  <a:lnTo>
                    <a:pt x="948" y="39"/>
                  </a:lnTo>
                  <a:close/>
                  <a:moveTo>
                    <a:pt x="936" y="9"/>
                  </a:moveTo>
                  <a:lnTo>
                    <a:pt x="936" y="9"/>
                  </a:lnTo>
                  <a:cubicBezTo>
                    <a:pt x="937" y="10"/>
                    <a:pt x="939" y="11"/>
                    <a:pt x="941" y="11"/>
                  </a:cubicBezTo>
                  <a:cubicBezTo>
                    <a:pt x="943" y="11"/>
                    <a:pt x="945" y="10"/>
                    <a:pt x="946" y="9"/>
                  </a:cubicBezTo>
                  <a:cubicBezTo>
                    <a:pt x="947" y="8"/>
                    <a:pt x="948" y="7"/>
                    <a:pt x="948" y="5"/>
                  </a:cubicBezTo>
                  <a:cubicBezTo>
                    <a:pt x="948" y="4"/>
                    <a:pt x="947" y="2"/>
                    <a:pt x="946" y="1"/>
                  </a:cubicBezTo>
                  <a:cubicBezTo>
                    <a:pt x="945" y="0"/>
                    <a:pt x="943" y="0"/>
                    <a:pt x="941" y="0"/>
                  </a:cubicBezTo>
                  <a:cubicBezTo>
                    <a:pt x="939" y="0"/>
                    <a:pt x="937" y="0"/>
                    <a:pt x="936" y="1"/>
                  </a:cubicBezTo>
                  <a:cubicBezTo>
                    <a:pt x="935" y="2"/>
                    <a:pt x="934" y="4"/>
                    <a:pt x="934" y="5"/>
                  </a:cubicBezTo>
                  <a:cubicBezTo>
                    <a:pt x="934" y="7"/>
                    <a:pt x="935" y="8"/>
                    <a:pt x="936" y="9"/>
                  </a:cubicBezTo>
                  <a:close/>
                  <a:moveTo>
                    <a:pt x="955" y="9"/>
                  </a:moveTo>
                  <a:lnTo>
                    <a:pt x="955" y="9"/>
                  </a:lnTo>
                  <a:cubicBezTo>
                    <a:pt x="956" y="10"/>
                    <a:pt x="957" y="11"/>
                    <a:pt x="960" y="11"/>
                  </a:cubicBezTo>
                  <a:cubicBezTo>
                    <a:pt x="962" y="11"/>
                    <a:pt x="964" y="10"/>
                    <a:pt x="965" y="9"/>
                  </a:cubicBezTo>
                  <a:cubicBezTo>
                    <a:pt x="966" y="8"/>
                    <a:pt x="966" y="7"/>
                    <a:pt x="966" y="5"/>
                  </a:cubicBezTo>
                  <a:cubicBezTo>
                    <a:pt x="966" y="4"/>
                    <a:pt x="966" y="2"/>
                    <a:pt x="965" y="1"/>
                  </a:cubicBezTo>
                  <a:cubicBezTo>
                    <a:pt x="964" y="0"/>
                    <a:pt x="962" y="0"/>
                    <a:pt x="960" y="0"/>
                  </a:cubicBezTo>
                  <a:cubicBezTo>
                    <a:pt x="957" y="0"/>
                    <a:pt x="956" y="0"/>
                    <a:pt x="955" y="1"/>
                  </a:cubicBezTo>
                  <a:cubicBezTo>
                    <a:pt x="954" y="2"/>
                    <a:pt x="953" y="4"/>
                    <a:pt x="953" y="5"/>
                  </a:cubicBezTo>
                  <a:cubicBezTo>
                    <a:pt x="953" y="7"/>
                    <a:pt x="954" y="8"/>
                    <a:pt x="955" y="9"/>
                  </a:cubicBezTo>
                  <a:close/>
                  <a:moveTo>
                    <a:pt x="993" y="25"/>
                  </a:moveTo>
                  <a:lnTo>
                    <a:pt x="993" y="25"/>
                  </a:lnTo>
                  <a:lnTo>
                    <a:pt x="993" y="76"/>
                  </a:lnTo>
                  <a:lnTo>
                    <a:pt x="1004" y="76"/>
                  </a:lnTo>
                  <a:lnTo>
                    <a:pt x="1004" y="25"/>
                  </a:lnTo>
                  <a:lnTo>
                    <a:pt x="1023" y="25"/>
                  </a:lnTo>
                  <a:lnTo>
                    <a:pt x="1023" y="14"/>
                  </a:lnTo>
                  <a:lnTo>
                    <a:pt x="974" y="14"/>
                  </a:lnTo>
                  <a:lnTo>
                    <a:pt x="974" y="25"/>
                  </a:lnTo>
                  <a:lnTo>
                    <a:pt x="993" y="25"/>
                  </a:lnTo>
                  <a:close/>
                </a:path>
              </a:pathLst>
            </a:custGeom>
            <a:solidFill>
              <a:srgbClr val="B92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277816" y="311151"/>
              <a:ext cx="190502" cy="61913"/>
            </a:xfrm>
            <a:custGeom>
              <a:avLst/>
              <a:gdLst>
                <a:gd name="T0" fmla="*/ 0 w 198"/>
                <a:gd name="T1" fmla="*/ 31 h 62"/>
                <a:gd name="T2" fmla="*/ 0 w 198"/>
                <a:gd name="T3" fmla="*/ 31 h 62"/>
                <a:gd name="T4" fmla="*/ 0 w 198"/>
                <a:gd name="T5" fmla="*/ 62 h 62"/>
                <a:gd name="T6" fmla="*/ 198 w 198"/>
                <a:gd name="T7" fmla="*/ 62 h 62"/>
                <a:gd name="T8" fmla="*/ 198 w 198"/>
                <a:gd name="T9" fmla="*/ 29 h 62"/>
                <a:gd name="T10" fmla="*/ 98 w 198"/>
                <a:gd name="T11" fmla="*/ 0 h 62"/>
                <a:gd name="T12" fmla="*/ 0 w 198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62">
                  <a:moveTo>
                    <a:pt x="0" y="3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198" y="62"/>
                  </a:lnTo>
                  <a:lnTo>
                    <a:pt x="198" y="29"/>
                  </a:lnTo>
                  <a:lnTo>
                    <a:pt x="98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252416" y="384176"/>
              <a:ext cx="87314" cy="177800"/>
            </a:xfrm>
            <a:custGeom>
              <a:avLst/>
              <a:gdLst>
                <a:gd name="T0" fmla="*/ 52 w 92"/>
                <a:gd name="T1" fmla="*/ 0 h 179"/>
                <a:gd name="T2" fmla="*/ 52 w 92"/>
                <a:gd name="T3" fmla="*/ 0 h 179"/>
                <a:gd name="T4" fmla="*/ 92 w 92"/>
                <a:gd name="T5" fmla="*/ 0 h 179"/>
                <a:gd name="T6" fmla="*/ 40 w 92"/>
                <a:gd name="T7" fmla="*/ 179 h 179"/>
                <a:gd name="T8" fmla="*/ 0 w 92"/>
                <a:gd name="T9" fmla="*/ 179 h 179"/>
                <a:gd name="T10" fmla="*/ 52 w 92"/>
                <a:gd name="T1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79">
                  <a:moveTo>
                    <a:pt x="52" y="0"/>
                  </a:moveTo>
                  <a:lnTo>
                    <a:pt x="52" y="0"/>
                  </a:lnTo>
                  <a:lnTo>
                    <a:pt x="92" y="0"/>
                  </a:lnTo>
                  <a:lnTo>
                    <a:pt x="40" y="179"/>
                  </a:lnTo>
                  <a:lnTo>
                    <a:pt x="0" y="17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407993" y="384176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407991" y="450851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92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407988" y="519113"/>
              <a:ext cx="41275" cy="42863"/>
            </a:xfrm>
            <a:custGeom>
              <a:avLst/>
              <a:gdLst>
                <a:gd name="T0" fmla="*/ 44 w 44"/>
                <a:gd name="T1" fmla="*/ 0 h 43"/>
                <a:gd name="T2" fmla="*/ 44 w 44"/>
                <a:gd name="T3" fmla="*/ 0 h 43"/>
                <a:gd name="T4" fmla="*/ 0 w 44"/>
                <a:gd name="T5" fmla="*/ 0 h 43"/>
                <a:gd name="T6" fmla="*/ 0 w 44"/>
                <a:gd name="T7" fmla="*/ 43 h 43"/>
                <a:gd name="T8" fmla="*/ 44 w 44"/>
                <a:gd name="T9" fmla="*/ 43 h 43"/>
                <a:gd name="T10" fmla="*/ 44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44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5F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E319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0"/>
        </a:spcBef>
        <a:spcAft>
          <a:spcPts val="600"/>
        </a:spcAft>
        <a:buClr>
          <a:srgbClr val="4EBCCE"/>
        </a:buClr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444500" indent="-265113" algn="l" rtl="0" eaLnBrk="0" fontAlgn="base" hangingPunct="0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Char char="•"/>
        <a:defRPr sz="1600" b="1">
          <a:solidFill>
            <a:schemeClr val="tx1"/>
          </a:solidFill>
          <a:latin typeface="Calibri" pitchFamily="34" charset="0"/>
        </a:defRPr>
      </a:lvl2pPr>
      <a:lvl3pPr marL="896938" indent="-268288" algn="l" rtl="0" eaLnBrk="0" fontAlgn="base" hangingPunct="0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Char char="–"/>
        <a:defRPr sz="1600">
          <a:solidFill>
            <a:schemeClr val="tx1"/>
          </a:solidFill>
          <a:latin typeface="Calibri" pitchFamily="34" charset="0"/>
        </a:defRPr>
      </a:lvl3pPr>
      <a:lvl4pPr marL="1343025" indent="-257175" algn="l" rtl="0" eaLnBrk="0" fontAlgn="base" hangingPunct="0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</a:defRPr>
      </a:lvl4pPr>
      <a:lvl5pPr marL="1854200" indent="-228600" algn="l" rtl="0" eaLnBrk="0" fontAlgn="base" hangingPunct="0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Char char="»"/>
        <a:defRPr sz="1600">
          <a:solidFill>
            <a:schemeClr val="tx1"/>
          </a:solidFill>
          <a:latin typeface="Calibri" pitchFamily="34" charset="0"/>
        </a:defRPr>
      </a:lvl5pPr>
      <a:lvl6pPr marL="2311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>
          <a:solidFill>
            <a:schemeClr val="tx1"/>
          </a:solidFill>
          <a:latin typeface="+mn-lt"/>
        </a:defRPr>
      </a:lvl6pPr>
      <a:lvl7pPr marL="2768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>
          <a:solidFill>
            <a:schemeClr val="tx1"/>
          </a:solidFill>
          <a:latin typeface="+mn-lt"/>
        </a:defRPr>
      </a:lvl7pPr>
      <a:lvl8pPr marL="3225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>
          <a:solidFill>
            <a:schemeClr val="tx1"/>
          </a:solidFill>
          <a:latin typeface="+mn-lt"/>
        </a:defRPr>
      </a:lvl8pPr>
      <a:lvl9pPr marL="368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388604" y="1268760"/>
            <a:ext cx="8153400" cy="1368425"/>
          </a:xfrm>
        </p:spPr>
        <p:txBody>
          <a:bodyPr/>
          <a:lstStyle/>
          <a:p>
            <a:r>
              <a:rPr lang="en-US" dirty="0"/>
              <a:t>Motion Prediction Using Data Driven Approach</a:t>
            </a:r>
            <a:br>
              <a:rPr lang="en-US" dirty="0"/>
            </a:br>
            <a:endParaRPr lang="en-US" sz="2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234304" y="2660594"/>
            <a:ext cx="8153400" cy="2216460"/>
          </a:xfrm>
        </p:spPr>
        <p:txBody>
          <a:bodyPr/>
          <a:lstStyle/>
          <a:p>
            <a:r>
              <a:rPr lang="en-US" dirty="0"/>
              <a:t>Seminar Electromobility SS 2022</a:t>
            </a:r>
          </a:p>
          <a:p>
            <a:endParaRPr lang="en-US" sz="1600" dirty="0"/>
          </a:p>
          <a:p>
            <a:r>
              <a:rPr lang="en-US" dirty="0"/>
              <a:t>Jainam Chetankumar Shah (423002)</a:t>
            </a:r>
          </a:p>
          <a:p>
            <a:r>
              <a:rPr lang="en-US" dirty="0"/>
              <a:t>Varad Vaibhav Avchat (422821)</a:t>
            </a:r>
          </a:p>
          <a:p>
            <a:r>
              <a:rPr lang="en-US" dirty="0"/>
              <a:t>Pinak Rameshbhai Savaliya (422808)</a:t>
            </a:r>
          </a:p>
          <a:p>
            <a:endParaRPr lang="en-US" dirty="0"/>
          </a:p>
          <a:p>
            <a:r>
              <a:rPr lang="en-US" dirty="0"/>
              <a:t>Technical University Of Kaiserslautern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9D16-25EB-CF64-E880-2A8CC9E0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9EB3CA7-A07B-DBF4-4153-1DC3C1CF47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980728"/>
            <a:ext cx="4824536" cy="48605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C4B83-83C3-5780-AE06-72AB91E02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5088" y="1093217"/>
            <a:ext cx="4024065" cy="4527550"/>
          </a:xfrm>
        </p:spPr>
        <p:txBody>
          <a:bodyPr/>
          <a:lstStyle/>
          <a:p>
            <a:pPr marL="0" indent="0" algn="just">
              <a:buClr>
                <a:schemeClr val="tx1"/>
              </a:buClr>
            </a:pP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Making: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de-DE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de-DE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 </a:t>
            </a:r>
            <a:r>
              <a:rPr lang="de-DE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de-DE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de-DE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Arbitration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</a:t>
            </a:r>
            <a:r>
              <a:rPr lang="de-DE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de-DE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Control</a:t>
            </a:r>
            <a:endParaRPr lang="LID4096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2D46-0E1A-A57B-1DA2-6FBC1271EE2A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F75EA7-AB71-849B-0C8B-8A38B29F2374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0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9266-A9B5-8062-0E54-136514A4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lane flying over a parking lot&#10;&#10;Description automatically generated with low confidence">
            <a:extLst>
              <a:ext uri="{FF2B5EF4-FFF2-40B4-BE49-F238E27FC236}">
                <a16:creationId xmlns:a16="http://schemas.microsoft.com/office/drawing/2014/main" id="{B26701F8-9856-F128-4A7D-C56643F285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71235"/>
            <a:ext cx="4379913" cy="3471080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14588D2-FCFE-F6B8-B75B-AF84C071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7613" y="1143000"/>
            <a:ext cx="4381500" cy="452755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is a new dataset of naturalistic vehicle trajectories recorded at German intersections.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features four different recording locations.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intersection 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considering only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id 2 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CB1BF-2068-6560-2AF1-8D0555E40EE0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99C65-99CD-8591-261F-73C72CCD5178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7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9460-DD0B-45B8-BE38-972D3F96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3" name="Content Placeholder 2">
            <a:extLst>
              <a:ext uri="{FF2B5EF4-FFF2-40B4-BE49-F238E27FC236}">
                <a16:creationId xmlns:a16="http://schemas.microsoft.com/office/drawing/2014/main" id="{8D4E2565-19AC-5721-0A77-136FFE964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542995" cy="452755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group of multiple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neurons at each layer.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a Feed-Forward Neural network because inputs are processed only in the forward direction.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capable of learning any nonlinear function.</a:t>
            </a:r>
          </a:p>
          <a:p>
            <a:pPr marL="457200" indent="-4572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are popularly known as Universal Function Approximators.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1D41D3-ACE3-AC82-CCD0-BD17DCAB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295" y="925451"/>
            <a:ext cx="4381500" cy="24645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0" name="Picture 4" descr="Feed forward Neural Network">
            <a:extLst>
              <a:ext uri="{FF2B5EF4-FFF2-40B4-BE49-F238E27FC236}">
                <a16:creationId xmlns:a16="http://schemas.microsoft.com/office/drawing/2014/main" id="{C3D2EEFC-BAC4-C19C-7D26-D918C47C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43" y="3467956"/>
            <a:ext cx="4379913" cy="23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F1E43-170B-593E-EFB8-48A1D4A9AC02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E1E7F-7980-0707-80E7-B7EC101A1866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FB76-91D7-9271-046A-944A4AD5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 fontScale="90000"/>
          </a:bodyPr>
          <a:lstStyle/>
          <a:p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de-DE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e-DE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br>
              <a:rPr lang="de-DE" dirty="0"/>
            </a:b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53E72D-6D1E-C1BE-A81C-DD0AED2D5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742" y="1143000"/>
            <a:ext cx="4595937" cy="4527550"/>
          </a:xfrm>
        </p:spPr>
        <p:txBody>
          <a:bodyPr wrap="square" anchor="t">
            <a:normAutofit/>
          </a:bodyPr>
          <a:lstStyle/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 has a recurrent connection to the hidden state.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looping constraint ensures that sequential information is captured in the input data.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 captures the sequential information present in the input data i.e. dependency between the words in the text while making predictions.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LID4096" sz="2400" dirty="0"/>
          </a:p>
        </p:txBody>
      </p:sp>
      <p:pic>
        <p:nvPicPr>
          <p:cNvPr id="5122" name="Picture 2" descr="seq2seq">
            <a:extLst>
              <a:ext uri="{FF2B5EF4-FFF2-40B4-BE49-F238E27FC236}">
                <a16:creationId xmlns:a16="http://schemas.microsoft.com/office/drawing/2014/main" id="{FD2314E5-A36B-332C-5AE0-F9FB995B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7613" y="2223770"/>
            <a:ext cx="4381500" cy="236601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A94CB1-D7B2-B43F-A16E-0A6B04F365B4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BE836E-4612-EFCF-397C-00C1173CB4CA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E4A1-42CB-07D3-EB87-A7CB4EE6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Long-Term-Short Memory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B4FA-E69C-A6ED-2FDF-98B22E183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673724" cy="4527550"/>
          </a:xfrm>
        </p:spPr>
        <p:txBody>
          <a:bodyPr wrap="square" anchor="t">
            <a:noAutofit/>
          </a:bodyPr>
          <a:lstStyle/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has the parameter called gate: input gate, output gate, forgot gate.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these parameters, the LSTM network regulates the status of cells and modifies or adds information to them.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gate receives input from the latest iteration's output of the LSTM neural network cell, which regulates the volume of input to the memory cell.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deciding when to forget the output, the forget gate may choose the ideal time delay for the input sequence. 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LSTM neural network unit, which regulates the output's strength, receives all the computed results and outputs them to the output gate.</a:t>
            </a:r>
            <a:endParaRPr lang="LID4096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20C7C-4C07-5BDF-F992-1D88B05C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24" y="1304764"/>
            <a:ext cx="4379913" cy="342038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C97604-BDED-EA33-671D-4FBBDC5B5397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1B746B-56B4-77E3-A9D8-5EB6A5F45F7A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6F02C7-CAAA-C134-E752-9AC7A09D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04800-C6A1-728C-7B20-5C5EF9190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1" y="1143000"/>
            <a:ext cx="3953644" cy="4527550"/>
          </a:xfrm>
        </p:spPr>
        <p:txBody>
          <a:bodyPr wrap="square" anchor="t"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learns the filters automatically without mentioning them explicitly.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filters help in extracting the right and relevant features from the input data.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endParaRPr lang="LID4096" dirty="0"/>
          </a:p>
        </p:txBody>
      </p:sp>
      <p:pic>
        <p:nvPicPr>
          <p:cNvPr id="6146" name="Picture 2" descr="CNN - Image Classification">
            <a:extLst>
              <a:ext uri="{FF2B5EF4-FFF2-40B4-BE49-F238E27FC236}">
                <a16:creationId xmlns:a16="http://schemas.microsoft.com/office/drawing/2014/main" id="{DA30A377-4BBA-190B-009B-8695164B6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7613" y="2176304"/>
            <a:ext cx="4381500" cy="24609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70D903-90A0-D72B-8120-6B713F500DCE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63078-D0C6-017F-4B5E-C94023382725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8994-AAD4-5165-1799-45AFAF79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1A582-446A-C646-1665-29D720EAC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601716" cy="4527550"/>
          </a:xfrm>
        </p:spPr>
        <p:txBody>
          <a:bodyPr wrap="square" anchor="t">
            <a:normAutofit lnSpcReduction="10000"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FCNs, or Fully Convolutional Networks, are a form of architecture that is primarily used for semantic segmentation. Convolution, pooling, and </a:t>
            </a:r>
            <a:r>
              <a:rPr lang="en-GB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GB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only locally linked layers they use. 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FCN is a network that does not contain any “Dense” layers (as in traditional CNNs) instead it contains 1x1 convolutions that perform the task of fully connected layers (Dense layers).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FCN can handle a wide range of image sizes since all connections are local.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effectLst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LID4096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52871-A106-8B13-8C99-AD73F4E9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13" y="1592796"/>
            <a:ext cx="4381500" cy="3204356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3BD788-E48D-EE73-5331-F7B113954E2A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E12E2-0CE3-C2D2-A3F3-F0C7BAF778D1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A4-86BA-EA2A-C435-132DBB90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66F4-6148-9A2B-8623-45C31C546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025686"/>
            <a:ext cx="9201504" cy="47075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two different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Firstly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used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FCN Keras Model in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28.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was that AHE was 8.136 m, FDE was 8.967 m, and AHE is 9.96 degrees.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 we trained the neural network on the LSTM model with the different parameters used from the FCN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changed the activation parameters from ‘tanh’ to ‘</a:t>
            </a:r>
            <a:r>
              <a:rPr lang="en-GB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also have reduced the number of hidden layers.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 from that we have selected a number of neurons in the multiplication of power of two for optimal result.</a:t>
            </a:r>
            <a:endParaRPr lang="LID4096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0B4F6-1FAE-7F45-A219-6D61E11537A4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9799C-B026-0B1E-F3F8-311BE148A5B5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8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931D-C93B-F059-ED1E-2C0CDA5D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77A65-883B-50D6-E9E3-A549C1A84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76" y="1052736"/>
            <a:ext cx="4419983" cy="26929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5637C-0962-AFB6-D9D9-CBEFF1F1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1139403"/>
            <a:ext cx="4473328" cy="260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788B1-E664-20F9-15E6-9E82889E3A08}"/>
              </a:ext>
            </a:extLst>
          </p:cNvPr>
          <p:cNvSpPr txBox="1"/>
          <p:nvPr/>
        </p:nvSpPr>
        <p:spPr>
          <a:xfrm>
            <a:off x="-12205" y="3719188"/>
            <a:ext cx="551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From the above two tables comparison can be made for the FCN 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 model and the LSTM model. It can be shown from the result LSTM model has provided optimal output compared to the FCN 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 model.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was trained on Location ID 27. AHE was 1.568 m, FDE was 1.713 m and AHE was 6.48 </a:t>
            </a:r>
            <a:r>
              <a:rPr lang="en-GB" sz="16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degrees.</a:t>
            </a:r>
            <a:endParaRPr lang="LID4096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BDAF9-A87C-8BDF-E8DC-09273761C94A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C054-0F98-549E-1D9F-C9CDE1D7F012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F977026-E656-09BF-C786-B16E746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21" y="3623523"/>
            <a:ext cx="3401253" cy="224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F66F-46C3-69D2-2140-7A79B4D6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de-DE" dirty="0"/>
              <a:t>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3F99-9AB7-9009-D027-06DC6294F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FCN and LSTM,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conclude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FCN Keras </a:t>
            </a:r>
            <a:r>
              <a:rPr lang="de-DE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de-DE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LSTM is designed to work differently than a CNN because an LSTM is usually used to process and make predictions given sequences of data.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F2AD7-DA0C-1C05-FC80-0E144C27CC1C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464D0-92E6-E36D-0074-90D904C12044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2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E790-FCF2-7F8A-391C-CF5CA388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1F7786-1BA1-4F19-5745-FD3EEB1F4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171514"/>
              </p:ext>
            </p:extLst>
          </p:nvPr>
        </p:nvGraphicFramePr>
        <p:xfrm>
          <a:off x="1316596" y="1343684"/>
          <a:ext cx="7524836" cy="420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0EEB0AF-71B6-3B0B-7030-4F8BF33134A3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AB01C-AAD2-485E-2407-6F4868077D1B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6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4"/>
          <p:cNvSpPr txBox="1">
            <a:spLocks/>
          </p:cNvSpPr>
          <p:nvPr/>
        </p:nvSpPr>
        <p:spPr bwMode="auto">
          <a:xfrm>
            <a:off x="2286000" y="2584140"/>
            <a:ext cx="5943600" cy="14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4EBCCE"/>
              </a:buClr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THANK YOU</a:t>
            </a:r>
            <a:endParaRPr kumimoji="0" lang="en-US" sz="8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1CA-E6EA-4D02-CE68-542BA743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BF5C-3673-3729-41B1-72A3C180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is to develop a Motion prediction algorithm for automated vehicles for minimizing the prediction error:</a:t>
            </a:r>
          </a:p>
          <a:p>
            <a:pPr marL="0" indent="0" algn="just">
              <a:buClr>
                <a:schemeClr val="tx1"/>
              </a:buClr>
            </a:pP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the predictions will be evaluated based on: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Displacement Error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Euclidean distance between the position prediction and ground truth.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Final Displacement Error: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Euclidean distance between the position prediction and ground truth of the last prediction step.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Absolute Heading Error: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absolute deviation of the heading.</a:t>
            </a:r>
          </a:p>
          <a:p>
            <a:pPr algn="just"/>
            <a:endParaRPr lang="de-DE" dirty="0"/>
          </a:p>
          <a:p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61AA0-F055-514D-0EEE-545BC3925B25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86213-7B1B-80E6-6C4C-0352E300AD8E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3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D8DC-71E7-564A-E841-226247BE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Vehicle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61C3-3632-A0FF-F6C8-35E8879B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00" y="1025686"/>
            <a:ext cx="9345520" cy="3807470"/>
          </a:xfrm>
        </p:spPr>
        <p:txBody>
          <a:bodyPr/>
          <a:lstStyle/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known as a self-driving car, an autonomous car, driver-less car, or robotic car.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b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 incorporating vehicular automation, that is, a ground vehicle that is capable of sensing its environment and moving safely with little or no human input.</a:t>
            </a:r>
          </a:p>
          <a:p>
            <a:pPr>
              <a:buFont typeface="Arial" panose="020B0604020202020204" pitchFamily="34" charset="0"/>
              <a:buChar char="•"/>
            </a:pPr>
            <a:endParaRPr lang="LID4096" dirty="0"/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23F8E66A-FF71-043D-9E72-739806D2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204864"/>
            <a:ext cx="8280920" cy="349238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48835F-8725-0569-7F19-8E964A6FD2D4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7DB87-EA0F-72BD-1765-898FC58F1664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425F-EC34-E90A-88BF-004DD5E2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utonomous Vehicle Technology | TE Connectivity">
            <a:extLst>
              <a:ext uri="{FF2B5EF4-FFF2-40B4-BE49-F238E27FC236}">
                <a16:creationId xmlns:a16="http://schemas.microsoft.com/office/drawing/2014/main" id="{8E14F5E4-DE2D-38C5-E0BA-2DE916BE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56792"/>
            <a:ext cx="5313040" cy="35643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6A9D-68C5-EE99-E77A-C77EF6844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1032" y="980728"/>
            <a:ext cx="4637370" cy="4622037"/>
          </a:xfrm>
        </p:spPr>
        <p:txBody>
          <a:bodyPr wrap="square" anchor="t">
            <a:noAutofit/>
          </a:bodyPr>
          <a:lstStyle/>
          <a:p>
            <a:pPr marL="0" indent="0">
              <a:lnSpc>
                <a:spcPct val="110000"/>
              </a:lnSpc>
              <a:buClr>
                <a:schemeClr val="tx1"/>
              </a:buClr>
            </a:pP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utonomous driving has attracted the attention of multidisciplinary research. Features of the autonomous vehicle are the following: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</a:pP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Avoiding accidents</a:t>
            </a:r>
            <a:endParaRPr lang="en-GB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 safety</a:t>
            </a:r>
            <a:endParaRPr lang="en-GB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Contributing to the optimization of traffic flow</a:t>
            </a: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Reducing CO2</a:t>
            </a:r>
            <a:r>
              <a:rPr lang="en-GB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emissions.</a:t>
            </a: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mobility of elderly people and unconfident drivers.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82549-7969-1083-C9CB-75878E692C66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58AA6-0E40-C3CC-7D66-2E6D7C2CF286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6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72C1-18C3-2904-1DCD-940D9678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 wrap="square" anchor="ctr">
            <a:normAutofit/>
          </a:bodyPr>
          <a:lstStyle/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of Automation</a:t>
            </a:r>
            <a:endParaRPr lang="LID4096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13B58A7-BC66-C74B-E758-16E90877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32"/>
            <a:ext cx="9813540" cy="4680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EAC36-7CA5-338A-BCC9-1054C18C2951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43118-02FD-B5C2-0EE6-9C5E240CC076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0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15A6-B1CF-8438-ACBA-D83CF3D4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Prediction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69493-BF4E-DD95-5044-5520E6E0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94" y="1232756"/>
            <a:ext cx="9345612" cy="40356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E46242-A1A0-E8E5-1243-A641C727EB3F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E90E7-7D73-7321-13D1-0CAE997476C8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0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2BE0-611C-789E-EE12-0720B59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Prediction 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B64A-9D24-421A-2B34-AD9FB7BE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sensors in self-driving cars enable them to perform tasks like image classification, object detection, segmentation, and localization. 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various forms of data representation, the car can make predictions of the object around it.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deep learning algorithm can model such information (images and cloud data points from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LiDARs</a:t>
            </a:r>
            <a:r>
              <a:rPr lang="en-GB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RADARs) during training. 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same model, but during inference, can help the car to prepare for all the possible moves which involve braking, halting, slowing down, changing lanes, and so on. 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role of deep learning is to interpret complex vision tasks, localize itself in the environment, enhance perception, and actuate kinematic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maneuvers</a:t>
            </a:r>
            <a:r>
              <a:rPr lang="en-GB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self-driving cars. This ensures road safety and easy commute as well.</a:t>
            </a:r>
          </a:p>
          <a:p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5E5D12-F754-FAE1-B372-ACB1E9518586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E6847-3255-CB9B-50D5-70B094E6FF85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1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037BCA1-09AD-9BE1-0FFF-6E59E755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138" y="0"/>
            <a:ext cx="7004050" cy="9087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90C3-D9DD-94FB-514A-61778EA66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379913" cy="4527550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de-D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de-D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Making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 is vital in self-driving cars. 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need a system that’s dynamic and precise in an uncertain environment. 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needs to take into account that not all sensor readings will be true and that humans can make unpredictable choices while driving. 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things can’t be measured directly. Even if we could measure them, we can’t predict them with good accuracy. 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ID4096" sz="1800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80E96A8-EA39-7D51-A13D-CA446360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12" y="1520788"/>
            <a:ext cx="4641911" cy="3816424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7986E1-D9A3-955A-E49E-83E77AF1A417}"/>
              </a:ext>
            </a:extLst>
          </p:cNvPr>
          <p:cNvSpPr/>
          <p:nvPr/>
        </p:nvSpPr>
        <p:spPr>
          <a:xfrm>
            <a:off x="7499299" y="5982323"/>
            <a:ext cx="2376264" cy="324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Seminar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Electromobility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| SS 22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Motion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Prediction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for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Automated</a:t>
            </a:r>
            <a:r>
              <a:rPr lang="de-DE" sz="9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Calibri" panose="020F0502020204030204" pitchFamily="34" charset="0"/>
              </a:rPr>
              <a:t>Vehicles</a:t>
            </a:r>
            <a:endParaRPr lang="LID4096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142B8-C889-6C39-2631-D29BE3B9C836}"/>
              </a:ext>
            </a:extLst>
          </p:cNvPr>
          <p:cNvSpPr/>
          <p:nvPr/>
        </p:nvSpPr>
        <p:spPr>
          <a:xfrm>
            <a:off x="848544" y="5982323"/>
            <a:ext cx="1944216" cy="543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Jainam Shah,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Varad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Avchat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Pinak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Calibri" panose="020F0502020204030204" pitchFamily="34" charset="0"/>
              </a:rPr>
              <a:t>Savaliya</a:t>
            </a:r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de-DE" sz="1000" dirty="0">
                <a:solidFill>
                  <a:schemeClr val="tx1"/>
                </a:solidFill>
                <a:latin typeface="Calibri" panose="020F0502020204030204" pitchFamily="34" charset="0"/>
              </a:rPr>
              <a:t>TU Kaiserslautern</a:t>
            </a:r>
            <a:endParaRPr lang="LID4096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7571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Folienvorlage JEM neu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B92819"/>
      </a:hlink>
      <a:folHlink>
        <a:srgbClr val="B92819"/>
      </a:folHlink>
    </a:clrScheme>
    <a:fontScheme name="Standard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1478</Words>
  <Application>Microsoft Office PowerPoint</Application>
  <PresentationFormat>A4 Paper (210x297 mm)</PresentationFormat>
  <Paragraphs>183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Symbol</vt:lpstr>
      <vt:lpstr>Tahoma</vt:lpstr>
      <vt:lpstr>Times New Roman</vt:lpstr>
      <vt:lpstr>Wingdings</vt:lpstr>
      <vt:lpstr>Standarddesign</vt:lpstr>
      <vt:lpstr>Motion Prediction Using Data Driven Approach </vt:lpstr>
      <vt:lpstr>Overview</vt:lpstr>
      <vt:lpstr>Project Goal</vt:lpstr>
      <vt:lpstr>Autonomous Vehicle</vt:lpstr>
      <vt:lpstr>Features of Automated Vehicles</vt:lpstr>
      <vt:lpstr>Levels of Automation</vt:lpstr>
      <vt:lpstr>Motion Prediction in Automated Vehicles</vt:lpstr>
      <vt:lpstr>Motion Prediction </vt:lpstr>
      <vt:lpstr>Motion Prediction</vt:lpstr>
      <vt:lpstr>Motion Prediction</vt:lpstr>
      <vt:lpstr>Dataset </vt:lpstr>
      <vt:lpstr>Artificial Neural Network</vt:lpstr>
      <vt:lpstr> Recurrent Neural Network </vt:lpstr>
      <vt:lpstr>Long-Term-Short Memory</vt:lpstr>
      <vt:lpstr>Convolutional Neural Network</vt:lpstr>
      <vt:lpstr>Fully Convolutional Network</vt:lpstr>
      <vt:lpstr>Results</vt:lpstr>
      <vt:lpstr>Results</vt:lpstr>
      <vt:lpstr>Conclusion </vt:lpstr>
      <vt:lpstr>PowerPoint Presentation</vt:lpstr>
    </vt:vector>
  </TitlesOfParts>
  <Company>Lehrstuhl für Regelungssysteme, Technische Universität Kaiserslautern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Electromobility</dc:title>
  <dc:creator>Daniel Görges</dc:creator>
  <cp:lastModifiedBy>ms003494@mslic.uni-kl.de</cp:lastModifiedBy>
  <cp:revision>1246</cp:revision>
  <cp:lastPrinted>2013-10-21T09:33:22Z</cp:lastPrinted>
  <dcterms:created xsi:type="dcterms:W3CDTF">2006-10-27T15:14:15Z</dcterms:created>
  <dcterms:modified xsi:type="dcterms:W3CDTF">2022-08-15T20:25:59Z</dcterms:modified>
</cp:coreProperties>
</file>